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59" r:id="rId5"/>
    <p:sldId id="270" r:id="rId6"/>
    <p:sldId id="258" r:id="rId7"/>
    <p:sldId id="286" r:id="rId8"/>
    <p:sldId id="260" r:id="rId9"/>
    <p:sldId id="280" r:id="rId10"/>
    <p:sldId id="287" r:id="rId11"/>
    <p:sldId id="262" r:id="rId12"/>
    <p:sldId id="267" r:id="rId13"/>
    <p:sldId id="288" r:id="rId14"/>
    <p:sldId id="263" r:id="rId15"/>
    <p:sldId id="289" r:id="rId16"/>
    <p:sldId id="281" r:id="rId17"/>
    <p:sldId id="266" r:id="rId18"/>
    <p:sldId id="290" r:id="rId19"/>
    <p:sldId id="272" r:id="rId20"/>
    <p:sldId id="279" r:id="rId21"/>
    <p:sldId id="273" r:id="rId22"/>
    <p:sldId id="283" r:id="rId23"/>
    <p:sldId id="275" r:id="rId24"/>
    <p:sldId id="278" r:id="rId25"/>
    <p:sldId id="276" r:id="rId26"/>
    <p:sldId id="277" r:id="rId2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0" autoAdjust="0"/>
    <p:restoredTop sz="99628" autoAdjust="0"/>
  </p:normalViewPr>
  <p:slideViewPr>
    <p:cSldViewPr>
      <p:cViewPr>
        <p:scale>
          <a:sx n="100" d="100"/>
          <a:sy n="100" d="100"/>
        </p:scale>
        <p:origin x="-198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9774322996139151"/>
          <c:y val="1.97243866414650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2987631930001754E-2"/>
          <c:y val="3.4517676622563769E-2"/>
          <c:w val="0.76557393962760034"/>
          <c:h val="0.821119615203619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12.4</c:v>
                </c:pt>
                <c:pt idx="1">
                  <c:v>6.6</c:v>
                </c:pt>
                <c:pt idx="2">
                  <c:v>80.599999999999994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9367098001524059E-2"/>
          <c:y val="0.84084400184508434"/>
          <c:w val="0.88126544198700019"/>
          <c:h val="0.129569418192718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1252189994332307"/>
          <c:y val="4.495299403458431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874653202958528E-2"/>
          <c:y val="4.994777114953812E-2"/>
          <c:w val="0.73487695851604662"/>
          <c:h val="0.816415983916030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12.6</c:v>
                </c:pt>
                <c:pt idx="1">
                  <c:v>6</c:v>
                </c:pt>
                <c:pt idx="2">
                  <c:v>80.8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4.1008163824497415E-2"/>
          <c:y val="0.84638464660575397"/>
          <c:w val="0.89999996459900045"/>
          <c:h val="0.138631022049384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144345732961548"/>
          <c:y val="4.538320576921557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216588360473535E-2"/>
          <c:y val="4.2228857136086831E-2"/>
          <c:w val="0.70596605821050085"/>
          <c:h val="0.823311453914994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12.9</c:v>
                </c:pt>
                <c:pt idx="1">
                  <c:v>6</c:v>
                </c:pt>
                <c:pt idx="2">
                  <c:v>80.599999999999994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500"/>
            </a:pPr>
            <a:endParaRPr lang="ru-RU"/>
          </a:p>
        </c:txPr>
      </c:legendEntry>
      <c:layout>
        <c:manualLayout>
          <c:xMode val="edge"/>
          <c:yMode val="edge"/>
          <c:x val="3.4592898109958477E-2"/>
          <c:y val="0.84864300214054955"/>
          <c:w val="0.92744268703303789"/>
          <c:h val="0.149903867968740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17725937428153E-2"/>
          <c:y val="8.8184646150427759E-2"/>
          <c:w val="0.90976454812514362"/>
          <c:h val="0.321324145801981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фонда, тыс. руб.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9.1747305854905009E-2"/>
                  <c:y val="2.7847417538402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074213976224863"/>
                  <c:y val="2.7847782994871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249472280857683E-2"/>
                  <c:y val="4.177167449230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strCache>
            </c:strRef>
          </c:cat>
          <c:val>
            <c:numRef>
              <c:f>Лист1!$B$2:$E$2</c:f>
              <c:numCache>
                <c:formatCode>0</c:formatCode>
                <c:ptCount val="4"/>
                <c:pt idx="0">
                  <c:v>14640.5</c:v>
                </c:pt>
                <c:pt idx="1">
                  <c:v>19353.099999999999</c:v>
                </c:pt>
                <c:pt idx="2">
                  <c:v>24221.3</c:v>
                </c:pt>
                <c:pt idx="3">
                  <c:v>25529.7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7527552"/>
        <c:axId val="187530240"/>
      </c:lineChart>
      <c:catAx>
        <c:axId val="1875275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crossAx val="187530240"/>
        <c:crosses val="autoZero"/>
        <c:auto val="1"/>
        <c:lblAlgn val="ctr"/>
        <c:lblOffset val="100"/>
        <c:noMultiLvlLbl val="0"/>
      </c:catAx>
      <c:valAx>
        <c:axId val="18753024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87527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C3C6D-4F08-4483-850B-5D23238C61F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3B2325C-C1C3-4FA5-9383-26F6ACC1ED25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</a:rPr>
            <a:t>Составление проекта бюджета</a:t>
          </a:r>
          <a:endParaRPr lang="ru-RU" sz="2800" dirty="0"/>
        </a:p>
      </dgm:t>
    </dgm:pt>
    <dgm:pt modelId="{E69935B3-1DF1-4DD0-A3AF-0850E0BE4AB2}" type="parTrans" cxnId="{04825DA6-F0AD-4783-9057-F9A65ED760C5}">
      <dgm:prSet/>
      <dgm:spPr/>
      <dgm:t>
        <a:bodyPr/>
        <a:lstStyle/>
        <a:p>
          <a:endParaRPr lang="ru-RU"/>
        </a:p>
      </dgm:t>
    </dgm:pt>
    <dgm:pt modelId="{8A6CC376-50B9-4D32-BB10-082549327105}" type="sibTrans" cxnId="{04825DA6-F0AD-4783-9057-F9A65ED760C5}">
      <dgm:prSet/>
      <dgm:spPr/>
      <dgm:t>
        <a:bodyPr/>
        <a:lstStyle/>
        <a:p>
          <a:endParaRPr lang="ru-RU"/>
        </a:p>
      </dgm:t>
    </dgm:pt>
    <dgm:pt modelId="{88B81AE8-A545-41AE-A264-268C7AD2CE5B}">
      <dgm:prSet phldrT="[Текст]" custT="1"/>
      <dgm:spPr/>
      <dgm:t>
        <a:bodyPr/>
        <a:lstStyle/>
        <a:p>
          <a:r>
            <a:rPr lang="ru-RU" sz="2700" b="1" i="1" dirty="0" smtClean="0">
              <a:solidFill>
                <a:schemeClr val="tx1"/>
              </a:solidFill>
            </a:rPr>
            <a:t>Муниципальный финансовый контроль</a:t>
          </a:r>
          <a:endParaRPr lang="ru-RU" sz="2700" dirty="0"/>
        </a:p>
      </dgm:t>
    </dgm:pt>
    <dgm:pt modelId="{7F8A9B32-FAC7-40DD-9BA5-B87CC492ED59}" type="parTrans" cxnId="{47F5ED5E-4FB9-4B1A-815D-81DB225FB1FC}">
      <dgm:prSet/>
      <dgm:spPr/>
      <dgm:t>
        <a:bodyPr/>
        <a:lstStyle/>
        <a:p>
          <a:endParaRPr lang="ru-RU"/>
        </a:p>
      </dgm:t>
    </dgm:pt>
    <dgm:pt modelId="{573B5D7E-15E0-4B9A-BA4C-87A34935E3E5}" type="sibTrans" cxnId="{47F5ED5E-4FB9-4B1A-815D-81DB225FB1FC}">
      <dgm:prSet/>
      <dgm:spPr/>
      <dgm:t>
        <a:bodyPr/>
        <a:lstStyle/>
        <a:p>
          <a:endParaRPr lang="ru-RU"/>
        </a:p>
      </dgm:t>
    </dgm:pt>
    <dgm:pt modelId="{6235CC9E-8AFE-4B99-AF17-FE67BAB9C948}">
      <dgm:prSet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</a:rPr>
            <a:t>Исполнение</a:t>
          </a:r>
          <a:r>
            <a:rPr lang="ru-RU" sz="3000" b="1" i="1" dirty="0" smtClean="0">
              <a:solidFill>
                <a:schemeClr val="tx1"/>
              </a:solidFill>
            </a:rPr>
            <a:t> бюджета </a:t>
          </a:r>
          <a:endParaRPr lang="ru-RU" sz="3000" dirty="0"/>
        </a:p>
      </dgm:t>
    </dgm:pt>
    <dgm:pt modelId="{1D61D369-827C-48D2-8E1A-F03238E99B29}" type="parTrans" cxnId="{81BE7DE7-0512-4DAF-ABA7-DDDCB7CA3B14}">
      <dgm:prSet/>
      <dgm:spPr/>
      <dgm:t>
        <a:bodyPr/>
        <a:lstStyle/>
        <a:p>
          <a:endParaRPr lang="ru-RU"/>
        </a:p>
      </dgm:t>
    </dgm:pt>
    <dgm:pt modelId="{F5916C01-CD3C-4D47-81FB-BA9ABFE1EC35}" type="sibTrans" cxnId="{81BE7DE7-0512-4DAF-ABA7-DDDCB7CA3B14}">
      <dgm:prSet/>
      <dgm:spPr/>
      <dgm:t>
        <a:bodyPr/>
        <a:lstStyle/>
        <a:p>
          <a:endParaRPr lang="ru-RU"/>
        </a:p>
      </dgm:t>
    </dgm:pt>
    <dgm:pt modelId="{135B6659-B809-43B8-85D3-9CAF3FC5C704}">
      <dgm:prSet custT="1"/>
      <dgm:spPr/>
      <dgm:t>
        <a:bodyPr/>
        <a:lstStyle/>
        <a:p>
          <a:r>
            <a:rPr lang="ru-RU" sz="2600" b="1" i="1" dirty="0" smtClean="0">
              <a:solidFill>
                <a:schemeClr val="tx1"/>
              </a:solidFill>
            </a:rPr>
            <a:t>Рассмотрение и утверждение бюджета</a:t>
          </a:r>
          <a:endParaRPr lang="ru-RU" sz="2600" dirty="0"/>
        </a:p>
      </dgm:t>
    </dgm:pt>
    <dgm:pt modelId="{26AD786B-F736-45BF-A63A-7EDB6645414B}" type="parTrans" cxnId="{B782A168-5158-4C9D-8E72-635EEE46FCE0}">
      <dgm:prSet/>
      <dgm:spPr/>
      <dgm:t>
        <a:bodyPr/>
        <a:lstStyle/>
        <a:p>
          <a:endParaRPr lang="ru-RU"/>
        </a:p>
      </dgm:t>
    </dgm:pt>
    <dgm:pt modelId="{D77FED07-4C1E-4C99-9F84-95F1A02F5E91}" type="sibTrans" cxnId="{B782A168-5158-4C9D-8E72-635EEE46FCE0}">
      <dgm:prSet/>
      <dgm:spPr/>
      <dgm:t>
        <a:bodyPr/>
        <a:lstStyle/>
        <a:p>
          <a:endParaRPr lang="ru-RU"/>
        </a:p>
      </dgm:t>
    </dgm:pt>
    <dgm:pt modelId="{9EAEC8A5-445E-49BD-84A4-45B47433EC03}">
      <dgm:prSet custT="1"/>
      <dgm:spPr/>
      <dgm:t>
        <a:bodyPr/>
        <a:lstStyle/>
        <a:p>
          <a:pPr algn="ctr"/>
          <a:r>
            <a:rPr lang="ru-RU" sz="2400" b="1" i="1" dirty="0" smtClean="0">
              <a:solidFill>
                <a:schemeClr val="tx1"/>
              </a:solidFill>
            </a:rPr>
            <a:t>Составление, внешняя проверка, рассмотрение и утверждение  бюджетной отчётности </a:t>
          </a:r>
          <a:endParaRPr lang="ru-RU" sz="2400" b="1" i="1" dirty="0">
            <a:solidFill>
              <a:schemeClr val="tx1"/>
            </a:solidFill>
          </a:endParaRPr>
        </a:p>
      </dgm:t>
    </dgm:pt>
    <dgm:pt modelId="{C36258C7-9157-48B0-B9EF-13D3DDFD9A41}" type="parTrans" cxnId="{5F7180A4-5840-457E-9B0B-321915E02104}">
      <dgm:prSet/>
      <dgm:spPr/>
      <dgm:t>
        <a:bodyPr/>
        <a:lstStyle/>
        <a:p>
          <a:endParaRPr lang="ru-RU"/>
        </a:p>
      </dgm:t>
    </dgm:pt>
    <dgm:pt modelId="{3EC11D3A-CE67-4DF0-9457-06409ECF63D1}" type="sibTrans" cxnId="{5F7180A4-5840-457E-9B0B-321915E02104}">
      <dgm:prSet/>
      <dgm:spPr/>
      <dgm:t>
        <a:bodyPr/>
        <a:lstStyle/>
        <a:p>
          <a:endParaRPr lang="ru-RU"/>
        </a:p>
      </dgm:t>
    </dgm:pt>
    <dgm:pt modelId="{18CBCD0F-8821-4228-953B-0E0B17D1178C}" type="pres">
      <dgm:prSet presAssocID="{845C3C6D-4F08-4483-850B-5D23238C61FE}" presName="linearFlow" presStyleCnt="0">
        <dgm:presLayoutVars>
          <dgm:dir/>
          <dgm:resizeHandles val="exact"/>
        </dgm:presLayoutVars>
      </dgm:prSet>
      <dgm:spPr/>
    </dgm:pt>
    <dgm:pt modelId="{56176E05-7090-47CA-A33B-A76A5E25F4B1}" type="pres">
      <dgm:prSet presAssocID="{13B2325C-C1C3-4FA5-9383-26F6ACC1ED25}" presName="composite" presStyleCnt="0"/>
      <dgm:spPr/>
    </dgm:pt>
    <dgm:pt modelId="{84F84334-F8D3-42DE-968F-B8667A7F80A1}" type="pres">
      <dgm:prSet presAssocID="{13B2325C-C1C3-4FA5-9383-26F6ACC1ED25}" presName="imgShp" presStyleLbl="fgImgPlace1" presStyleIdx="0" presStyleCnt="5" custScaleX="163406" custScaleY="147557" custLinFactNeighborX="-91148" custLinFactNeighborY="-1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A2B6EB-5EBE-44E0-8F7B-C4CE8F07D7D9}" type="pres">
      <dgm:prSet presAssocID="{13B2325C-C1C3-4FA5-9383-26F6ACC1ED25}" presName="txShp" presStyleLbl="node1" presStyleIdx="0" presStyleCnt="5" custScaleX="131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1D676-60B7-4D65-9865-3140EAFB2591}" type="pres">
      <dgm:prSet presAssocID="{8A6CC376-50B9-4D32-BB10-082549327105}" presName="spacing" presStyleCnt="0"/>
      <dgm:spPr/>
    </dgm:pt>
    <dgm:pt modelId="{5A499A41-2C4B-4A5D-B718-B90B67B28187}" type="pres">
      <dgm:prSet presAssocID="{135B6659-B809-43B8-85D3-9CAF3FC5C704}" presName="composite" presStyleCnt="0"/>
      <dgm:spPr/>
    </dgm:pt>
    <dgm:pt modelId="{3FDF3625-2CBF-4A55-98D3-972C5F9EBA88}" type="pres">
      <dgm:prSet presAssocID="{135B6659-B809-43B8-85D3-9CAF3FC5C704}" presName="imgShp" presStyleLbl="fgImgPlace1" presStyleIdx="1" presStyleCnt="5" custScaleX="144646" custScaleY="144009" custLinFactX="-179" custLinFactNeighborX="-100000" custLinFactNeighborY="-40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7E6681-16D0-4B43-B7CD-C4C2F07D1897}" type="pres">
      <dgm:prSet presAssocID="{135B6659-B809-43B8-85D3-9CAF3FC5C704}" presName="txShp" presStyleLbl="node1" presStyleIdx="1" presStyleCnt="5" custScaleX="130566" custLinFactNeighborX="781" custLinFactNeighborY="4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87640-A556-4B59-845D-8210523AE078}" type="pres">
      <dgm:prSet presAssocID="{D77FED07-4C1E-4C99-9F84-95F1A02F5E91}" presName="spacing" presStyleCnt="0"/>
      <dgm:spPr/>
    </dgm:pt>
    <dgm:pt modelId="{147E4B5B-32EC-476F-B30C-026E99BC776E}" type="pres">
      <dgm:prSet presAssocID="{6235CC9E-8AFE-4B99-AF17-FE67BAB9C948}" presName="composite" presStyleCnt="0"/>
      <dgm:spPr/>
    </dgm:pt>
    <dgm:pt modelId="{812DB84B-FB58-414C-B840-087F97FDB062}" type="pres">
      <dgm:prSet presAssocID="{6235CC9E-8AFE-4B99-AF17-FE67BAB9C948}" presName="imgShp" presStyleLbl="fgImgPlace1" presStyleIdx="2" presStyleCnt="5" custScaleX="157929" custScaleY="144608" custLinFactNeighborX="13938" custLinFactNeighborY="-29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6AA577C-4E68-4EFF-99AF-541C9F3F10D8}" type="pres">
      <dgm:prSet presAssocID="{6235CC9E-8AFE-4B99-AF17-FE67BAB9C948}" presName="txShp" presStyleLbl="node1" presStyleIdx="2" presStyleCnt="5" custScaleX="13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76999-50B2-42F0-81DD-ED16CE488C25}" type="pres">
      <dgm:prSet presAssocID="{F5916C01-CD3C-4D47-81FB-BA9ABFE1EC35}" presName="spacing" presStyleCnt="0"/>
      <dgm:spPr/>
    </dgm:pt>
    <dgm:pt modelId="{FD65A7A7-3831-42DA-BB79-4F69E060CB46}" type="pres">
      <dgm:prSet presAssocID="{9EAEC8A5-445E-49BD-84A4-45B47433EC03}" presName="composite" presStyleCnt="0"/>
      <dgm:spPr/>
    </dgm:pt>
    <dgm:pt modelId="{C3A2327A-1920-4EB5-A5CB-DC44F4DF3F5C}" type="pres">
      <dgm:prSet presAssocID="{9EAEC8A5-445E-49BD-84A4-45B47433EC03}" presName="imgShp" presStyleLbl="fgImgPlace1" presStyleIdx="3" presStyleCnt="5" custScaleX="162209" custScaleY="154725" custLinFactX="-4971" custLinFactNeighborX="-100000" custLinFactNeighborY="-701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3CD03F9-4DF4-44FC-B604-C0F5B1030FA6}" type="pres">
      <dgm:prSet presAssocID="{9EAEC8A5-445E-49BD-84A4-45B47433EC03}" presName="txShp" presStyleLbl="node1" presStyleIdx="3" presStyleCnt="5" custScaleX="132128" custScaleY="14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B1087-610A-4838-8A39-9AE351F8DBFB}" type="pres">
      <dgm:prSet presAssocID="{3EC11D3A-CE67-4DF0-9457-06409ECF63D1}" presName="spacing" presStyleCnt="0"/>
      <dgm:spPr/>
    </dgm:pt>
    <dgm:pt modelId="{13A9E5FA-1499-47FB-9616-E990021B86EA}" type="pres">
      <dgm:prSet presAssocID="{88B81AE8-A545-41AE-A264-268C7AD2CE5B}" presName="composite" presStyleCnt="0"/>
      <dgm:spPr/>
    </dgm:pt>
    <dgm:pt modelId="{034F3BA3-61F3-4558-88BF-E9832081CF89}" type="pres">
      <dgm:prSet presAssocID="{88B81AE8-A545-41AE-A264-268C7AD2CE5B}" presName="imgShp" presStyleLbl="fgImgPlace1" presStyleIdx="4" presStyleCnt="5" custScaleX="141853" custScaleY="141852" custLinFactX="-12918" custLinFactNeighborX="-100000" custLinFactNeighborY="-2004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3717326-8036-476B-A344-B262A26CF66C}" type="pres">
      <dgm:prSet presAssocID="{88B81AE8-A545-41AE-A264-268C7AD2CE5B}" presName="txShp" presStyleLbl="node1" presStyleIdx="4" presStyleCnt="5" custScaleX="13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93FE64-6F22-4144-92ED-7FCF45A3E01D}" type="presOf" srcId="{9EAEC8A5-445E-49BD-84A4-45B47433EC03}" destId="{53CD03F9-4DF4-44FC-B604-C0F5B1030FA6}" srcOrd="0" destOrd="0" presId="urn:microsoft.com/office/officeart/2005/8/layout/vList3#1"/>
    <dgm:cxn modelId="{81BE7DE7-0512-4DAF-ABA7-DDDCB7CA3B14}" srcId="{845C3C6D-4F08-4483-850B-5D23238C61FE}" destId="{6235CC9E-8AFE-4B99-AF17-FE67BAB9C948}" srcOrd="2" destOrd="0" parTransId="{1D61D369-827C-48D2-8E1A-F03238E99B29}" sibTransId="{F5916C01-CD3C-4D47-81FB-BA9ABFE1EC35}"/>
    <dgm:cxn modelId="{7E377F20-0A25-4D8C-929F-55A1659C4615}" type="presOf" srcId="{88B81AE8-A545-41AE-A264-268C7AD2CE5B}" destId="{93717326-8036-476B-A344-B262A26CF66C}" srcOrd="0" destOrd="0" presId="urn:microsoft.com/office/officeart/2005/8/layout/vList3#1"/>
    <dgm:cxn modelId="{102830AE-53A5-4C0C-9A85-CAEC3EAA4F20}" type="presOf" srcId="{135B6659-B809-43B8-85D3-9CAF3FC5C704}" destId="{AA7E6681-16D0-4B43-B7CD-C4C2F07D1897}" srcOrd="0" destOrd="0" presId="urn:microsoft.com/office/officeart/2005/8/layout/vList3#1"/>
    <dgm:cxn modelId="{8C87CFF5-346F-4842-8784-3E0EA780F26D}" type="presOf" srcId="{845C3C6D-4F08-4483-850B-5D23238C61FE}" destId="{18CBCD0F-8821-4228-953B-0E0B17D1178C}" srcOrd="0" destOrd="0" presId="urn:microsoft.com/office/officeart/2005/8/layout/vList3#1"/>
    <dgm:cxn modelId="{5F7180A4-5840-457E-9B0B-321915E02104}" srcId="{845C3C6D-4F08-4483-850B-5D23238C61FE}" destId="{9EAEC8A5-445E-49BD-84A4-45B47433EC03}" srcOrd="3" destOrd="0" parTransId="{C36258C7-9157-48B0-B9EF-13D3DDFD9A41}" sibTransId="{3EC11D3A-CE67-4DF0-9457-06409ECF63D1}"/>
    <dgm:cxn modelId="{EA8735DE-8E72-4607-8963-A30FCFE16282}" type="presOf" srcId="{6235CC9E-8AFE-4B99-AF17-FE67BAB9C948}" destId="{86AA577C-4E68-4EFF-99AF-541C9F3F10D8}" srcOrd="0" destOrd="0" presId="urn:microsoft.com/office/officeart/2005/8/layout/vList3#1"/>
    <dgm:cxn modelId="{47F5ED5E-4FB9-4B1A-815D-81DB225FB1FC}" srcId="{845C3C6D-4F08-4483-850B-5D23238C61FE}" destId="{88B81AE8-A545-41AE-A264-268C7AD2CE5B}" srcOrd="4" destOrd="0" parTransId="{7F8A9B32-FAC7-40DD-9BA5-B87CC492ED59}" sibTransId="{573B5D7E-15E0-4B9A-BA4C-87A34935E3E5}"/>
    <dgm:cxn modelId="{A0707293-02A9-43B5-8E10-60CE66DAD487}" type="presOf" srcId="{13B2325C-C1C3-4FA5-9383-26F6ACC1ED25}" destId="{18A2B6EB-5EBE-44E0-8F7B-C4CE8F07D7D9}" srcOrd="0" destOrd="0" presId="urn:microsoft.com/office/officeart/2005/8/layout/vList3#1"/>
    <dgm:cxn modelId="{04825DA6-F0AD-4783-9057-F9A65ED760C5}" srcId="{845C3C6D-4F08-4483-850B-5D23238C61FE}" destId="{13B2325C-C1C3-4FA5-9383-26F6ACC1ED25}" srcOrd="0" destOrd="0" parTransId="{E69935B3-1DF1-4DD0-A3AF-0850E0BE4AB2}" sibTransId="{8A6CC376-50B9-4D32-BB10-082549327105}"/>
    <dgm:cxn modelId="{B782A168-5158-4C9D-8E72-635EEE46FCE0}" srcId="{845C3C6D-4F08-4483-850B-5D23238C61FE}" destId="{135B6659-B809-43B8-85D3-9CAF3FC5C704}" srcOrd="1" destOrd="0" parTransId="{26AD786B-F736-45BF-A63A-7EDB6645414B}" sibTransId="{D77FED07-4C1E-4C99-9F84-95F1A02F5E91}"/>
    <dgm:cxn modelId="{772AEB92-C3EB-45E9-8CD4-5DF0056173F7}" type="presParOf" srcId="{18CBCD0F-8821-4228-953B-0E0B17D1178C}" destId="{56176E05-7090-47CA-A33B-A76A5E25F4B1}" srcOrd="0" destOrd="0" presId="urn:microsoft.com/office/officeart/2005/8/layout/vList3#1"/>
    <dgm:cxn modelId="{792814E9-EB96-462B-B223-A9084EE2D979}" type="presParOf" srcId="{56176E05-7090-47CA-A33B-A76A5E25F4B1}" destId="{84F84334-F8D3-42DE-968F-B8667A7F80A1}" srcOrd="0" destOrd="0" presId="urn:microsoft.com/office/officeart/2005/8/layout/vList3#1"/>
    <dgm:cxn modelId="{2FBF2466-45BF-455E-BA14-FFA7B16BD2D6}" type="presParOf" srcId="{56176E05-7090-47CA-A33B-A76A5E25F4B1}" destId="{18A2B6EB-5EBE-44E0-8F7B-C4CE8F07D7D9}" srcOrd="1" destOrd="0" presId="urn:microsoft.com/office/officeart/2005/8/layout/vList3#1"/>
    <dgm:cxn modelId="{CB71D5A6-8F52-4D61-B319-91EC7409306D}" type="presParOf" srcId="{18CBCD0F-8821-4228-953B-0E0B17D1178C}" destId="{BF81D676-60B7-4D65-9865-3140EAFB2591}" srcOrd="1" destOrd="0" presId="urn:microsoft.com/office/officeart/2005/8/layout/vList3#1"/>
    <dgm:cxn modelId="{5EDAF267-8E93-4B41-98CA-78CFBC4DB5DB}" type="presParOf" srcId="{18CBCD0F-8821-4228-953B-0E0B17D1178C}" destId="{5A499A41-2C4B-4A5D-B718-B90B67B28187}" srcOrd="2" destOrd="0" presId="urn:microsoft.com/office/officeart/2005/8/layout/vList3#1"/>
    <dgm:cxn modelId="{55B6DA0A-51B8-442D-9169-21C4E108F0D9}" type="presParOf" srcId="{5A499A41-2C4B-4A5D-B718-B90B67B28187}" destId="{3FDF3625-2CBF-4A55-98D3-972C5F9EBA88}" srcOrd="0" destOrd="0" presId="urn:microsoft.com/office/officeart/2005/8/layout/vList3#1"/>
    <dgm:cxn modelId="{FF432390-BD57-4121-BA86-B67F3DC96FF2}" type="presParOf" srcId="{5A499A41-2C4B-4A5D-B718-B90B67B28187}" destId="{AA7E6681-16D0-4B43-B7CD-C4C2F07D1897}" srcOrd="1" destOrd="0" presId="urn:microsoft.com/office/officeart/2005/8/layout/vList3#1"/>
    <dgm:cxn modelId="{D60EC2EE-AB5D-44BD-98A9-C480B48D85FE}" type="presParOf" srcId="{18CBCD0F-8821-4228-953B-0E0B17D1178C}" destId="{C6887640-A556-4B59-845D-8210523AE078}" srcOrd="3" destOrd="0" presId="urn:microsoft.com/office/officeart/2005/8/layout/vList3#1"/>
    <dgm:cxn modelId="{2D0D55EB-C852-4324-A432-EBFCAB62A371}" type="presParOf" srcId="{18CBCD0F-8821-4228-953B-0E0B17D1178C}" destId="{147E4B5B-32EC-476F-B30C-026E99BC776E}" srcOrd="4" destOrd="0" presId="urn:microsoft.com/office/officeart/2005/8/layout/vList3#1"/>
    <dgm:cxn modelId="{4B00A5E3-9079-4AB9-BEB6-D858D0557B28}" type="presParOf" srcId="{147E4B5B-32EC-476F-B30C-026E99BC776E}" destId="{812DB84B-FB58-414C-B840-087F97FDB062}" srcOrd="0" destOrd="0" presId="urn:microsoft.com/office/officeart/2005/8/layout/vList3#1"/>
    <dgm:cxn modelId="{8DE6CF73-EA6D-40CF-9D53-3E8D9D79F692}" type="presParOf" srcId="{147E4B5B-32EC-476F-B30C-026E99BC776E}" destId="{86AA577C-4E68-4EFF-99AF-541C9F3F10D8}" srcOrd="1" destOrd="0" presId="urn:microsoft.com/office/officeart/2005/8/layout/vList3#1"/>
    <dgm:cxn modelId="{A041B739-C0BE-4523-8E99-A1EB28083F17}" type="presParOf" srcId="{18CBCD0F-8821-4228-953B-0E0B17D1178C}" destId="{7A176999-50B2-42F0-81DD-ED16CE488C25}" srcOrd="5" destOrd="0" presId="urn:microsoft.com/office/officeart/2005/8/layout/vList3#1"/>
    <dgm:cxn modelId="{2800A51C-EB78-4789-81F5-73DFF5B4D3D6}" type="presParOf" srcId="{18CBCD0F-8821-4228-953B-0E0B17D1178C}" destId="{FD65A7A7-3831-42DA-BB79-4F69E060CB46}" srcOrd="6" destOrd="0" presId="urn:microsoft.com/office/officeart/2005/8/layout/vList3#1"/>
    <dgm:cxn modelId="{974A2BFC-23C7-4DF7-B00A-D9E5537A5E19}" type="presParOf" srcId="{FD65A7A7-3831-42DA-BB79-4F69E060CB46}" destId="{C3A2327A-1920-4EB5-A5CB-DC44F4DF3F5C}" srcOrd="0" destOrd="0" presId="urn:microsoft.com/office/officeart/2005/8/layout/vList3#1"/>
    <dgm:cxn modelId="{6236C24B-CA2C-4315-BFA4-57A0284321BD}" type="presParOf" srcId="{FD65A7A7-3831-42DA-BB79-4F69E060CB46}" destId="{53CD03F9-4DF4-44FC-B604-C0F5B1030FA6}" srcOrd="1" destOrd="0" presId="urn:microsoft.com/office/officeart/2005/8/layout/vList3#1"/>
    <dgm:cxn modelId="{D22299AA-D607-4570-9211-4AE94C6B2EFF}" type="presParOf" srcId="{18CBCD0F-8821-4228-953B-0E0B17D1178C}" destId="{E3AB1087-610A-4838-8A39-9AE351F8DBFB}" srcOrd="7" destOrd="0" presId="urn:microsoft.com/office/officeart/2005/8/layout/vList3#1"/>
    <dgm:cxn modelId="{047ABBCC-50C4-4F81-9CCB-610BF93122B7}" type="presParOf" srcId="{18CBCD0F-8821-4228-953B-0E0B17D1178C}" destId="{13A9E5FA-1499-47FB-9616-E990021B86EA}" srcOrd="8" destOrd="0" presId="urn:microsoft.com/office/officeart/2005/8/layout/vList3#1"/>
    <dgm:cxn modelId="{37121606-421D-4B11-AE7A-281C7090BF1D}" type="presParOf" srcId="{13A9E5FA-1499-47FB-9616-E990021B86EA}" destId="{034F3BA3-61F3-4558-88BF-E9832081CF89}" srcOrd="0" destOrd="0" presId="urn:microsoft.com/office/officeart/2005/8/layout/vList3#1"/>
    <dgm:cxn modelId="{E44675C5-ED2D-4511-BC64-76C577F05821}" type="presParOf" srcId="{13A9E5FA-1499-47FB-9616-E990021B86EA}" destId="{93717326-8036-476B-A344-B262A26CF6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E8C6D-4643-4EC1-AFB2-43D48F0BB048}" type="doc">
      <dgm:prSet loTypeId="urn:microsoft.com/office/officeart/2005/8/layout/hierarchy2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E81C6B86-E350-4593-9700-208AA6C2CD7F}">
      <dgm:prSet phldrT="[Текст]" custT="1"/>
      <dgm:spPr/>
      <dgm:t>
        <a:bodyPr vert="vert270"/>
        <a:lstStyle/>
        <a:p>
          <a:r>
            <a:rPr lang="ru-RU" sz="2800" b="1" dirty="0" smtClean="0">
              <a:solidFill>
                <a:schemeClr val="accent6">
                  <a:lumMod val="50000"/>
                </a:schemeClr>
              </a:solidFill>
              <a:effectLst/>
            </a:rPr>
            <a:t>Программные  и </a:t>
          </a:r>
          <a:r>
            <a:rPr lang="ru-RU" sz="2800" b="1" dirty="0" err="1" smtClean="0">
              <a:solidFill>
                <a:schemeClr val="accent6">
                  <a:lumMod val="50000"/>
                </a:schemeClr>
              </a:solidFill>
              <a:effectLst/>
            </a:rPr>
            <a:t>непрограммные</a:t>
          </a:r>
          <a:r>
            <a:rPr lang="ru-RU" sz="2800" b="1" dirty="0" smtClean="0">
              <a:solidFill>
                <a:schemeClr val="accent6">
                  <a:lumMod val="50000"/>
                </a:schemeClr>
              </a:solidFill>
              <a:effectLst/>
            </a:rPr>
            <a:t> расходы</a:t>
          </a:r>
          <a:endParaRPr lang="ru-RU" sz="2800" b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DC65586A-9B92-40C0-8BFE-CD5888088FF1}" type="parTrans" cxnId="{5FBCAF87-6BFE-4297-8CA5-641B97FAE06A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6B49873E-92FE-4D18-B499-310B906302DD}" type="sibTrans" cxnId="{5FBCAF87-6BFE-4297-8CA5-641B97FAE06A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9A55E3D6-7836-48A8-B56C-96141BEC814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Муниципальные программы (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255988  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тыс. руб.)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47F1F2CB-3710-4BBF-B40F-83D052FAA2F5}" type="parTrans" cxnId="{8B425D5D-7D1C-492C-97C8-1502AF649AB7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70747F96-B798-40A9-B0EB-514241A10E06}" type="sibTrans" cxnId="{8B425D5D-7D1C-492C-97C8-1502AF649AB7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288A3778-C0CB-4A96-B113-9EF48ED5318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Социальной направленности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(3 программы,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 180010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тыс. руб.)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6AFFBB97-E491-4175-8032-3F2B95314297}" type="parTrans" cxnId="{101F79E5-8CA1-41B1-9028-AA1E897F6BDE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6559F9A1-7B14-442E-BE15-C6993554BF27}" type="sibTrans" cxnId="{101F79E5-8CA1-41B1-9028-AA1E897F6BDE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93272420-4AFD-40A3-9371-A5F58093BC3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Общего характера 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(6 программ,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       36769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тыс. руб.)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8960AB01-C4CA-481D-9E77-2C07EA4B72EF}" type="parTrans" cxnId="{3A6382B4-2715-4AF1-8395-CEC8F1E2CF32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C937384A-85E4-4653-81D5-8BF08E8E9E0C}" type="sibTrans" cxnId="{3A6382B4-2715-4AF1-8395-CEC8F1E2CF32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7C813FBF-58CF-4A73-87FA-DF37F9325225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accent6">
                  <a:lumMod val="50000"/>
                </a:schemeClr>
              </a:solidFill>
            </a:rPr>
            <a:t>Непрограм-мные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 расходы (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2586  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тыс. руб.)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329DA98C-6586-4BE0-AB51-1D0BDEBDC4A1}" type="parTrans" cxnId="{B12500B9-99E6-433B-8E01-04C061A28F73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34D7B0A4-D7EC-4184-9B0A-56FE1F3B2A7B}" type="sibTrans" cxnId="{B12500B9-99E6-433B-8E01-04C061A28F73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7BD6B530-1528-424E-9C59-DE5F95367EDC}">
      <dgm:prSet custT="1"/>
      <dgm:spPr/>
      <dgm:t>
        <a:bodyPr vert="wordArtVert"/>
        <a:lstStyle/>
        <a:p>
          <a:r>
            <a:rPr lang="ru-RU" sz="3200" b="1" smtClean="0">
              <a:solidFill>
                <a:schemeClr val="accent6">
                  <a:lumMod val="50000"/>
                </a:schemeClr>
              </a:solidFill>
            </a:rPr>
            <a:t>БЮДЖЕТ</a:t>
          </a:r>
          <a:endParaRPr lang="ru-RU" sz="3200" b="1" dirty="0">
            <a:solidFill>
              <a:schemeClr val="accent6">
                <a:lumMod val="50000"/>
              </a:schemeClr>
            </a:solidFill>
          </a:endParaRPr>
        </a:p>
      </dgm:t>
    </dgm:pt>
    <dgm:pt modelId="{0979FB5E-2B9C-4078-958E-B9DDC7E5F600}" type="parTrans" cxnId="{BA3C6936-FF0F-4F73-BAD7-9B617D2909C1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D64D85E6-8EAE-49AD-A136-D45AAABC3C25}" type="sibTrans" cxnId="{BA3C6936-FF0F-4F73-BAD7-9B617D2909C1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802EB448-9D4A-4820-939C-3051841177D4}">
      <dgm:prSet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Управление финансами    (1 программа 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      17565 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тыс. руб.)</a:t>
          </a:r>
          <a:endParaRPr lang="ru-RU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FBA2B4A0-BECB-402F-95AC-9A02D4E2B609}" type="parTrans" cxnId="{796B5B9D-DCE3-4CC4-AA71-0E00A9832153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6C6ADB76-FE48-4314-BD12-9510AF122CB0}" type="sibTrans" cxnId="{796B5B9D-DCE3-4CC4-AA71-0E00A9832153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D15B9808-244C-474E-9825-4860E6556DE2}">
      <dgm:prSet custT="1"/>
      <dgm:spPr/>
      <dgm:t>
        <a:bodyPr/>
        <a:lstStyle/>
        <a:p>
          <a:r>
            <a:rPr lang="ru-RU" sz="1900" b="1" dirty="0" smtClean="0">
              <a:solidFill>
                <a:schemeClr val="accent6">
                  <a:lumMod val="50000"/>
                </a:schemeClr>
              </a:solidFill>
            </a:rPr>
            <a:t>Развитие </a:t>
          </a:r>
          <a:r>
            <a:rPr lang="ru-RU" sz="1900" b="1" dirty="0" err="1" smtClean="0">
              <a:solidFill>
                <a:schemeClr val="accent6">
                  <a:lumMod val="50000"/>
                </a:schemeClr>
              </a:solidFill>
            </a:rPr>
            <a:t>муни-ципальной</a:t>
          </a:r>
          <a:r>
            <a:rPr lang="ru-RU" sz="1900" b="1" dirty="0" smtClean="0">
              <a:solidFill>
                <a:schemeClr val="accent6">
                  <a:lumMod val="50000"/>
                </a:schemeClr>
              </a:solidFill>
            </a:rPr>
            <a:t> службы (1 программа </a:t>
          </a:r>
          <a:r>
            <a:rPr lang="ru-RU" sz="1900" b="1" dirty="0" smtClean="0">
              <a:solidFill>
                <a:schemeClr val="accent6">
                  <a:lumMod val="50000"/>
                </a:schemeClr>
              </a:solidFill>
            </a:rPr>
            <a:t>    21644 </a:t>
          </a:r>
          <a:r>
            <a:rPr lang="ru-RU" sz="1900" b="1" dirty="0" smtClean="0">
              <a:solidFill>
                <a:schemeClr val="accent6">
                  <a:lumMod val="50000"/>
                </a:schemeClr>
              </a:solidFill>
            </a:rPr>
            <a:t>тыс. руб.) </a:t>
          </a:r>
          <a:endParaRPr lang="ru-RU" sz="1900" b="1" dirty="0">
            <a:solidFill>
              <a:schemeClr val="accent6">
                <a:lumMod val="50000"/>
              </a:schemeClr>
            </a:solidFill>
          </a:endParaRPr>
        </a:p>
      </dgm:t>
    </dgm:pt>
    <dgm:pt modelId="{C8980091-D4ED-4869-B5C5-4CDE665A9E0A}" type="parTrans" cxnId="{345CAC73-BFF5-49A6-B937-1F7961CF75AD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707468B1-8286-4F41-AA42-CE0823457FC1}" type="sibTrans" cxnId="{345CAC73-BFF5-49A6-B937-1F7961CF75AD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4FF4D463-5C56-47C2-801A-AE3EC072053E}" type="pres">
      <dgm:prSet presAssocID="{87EE8C6D-4643-4EC1-AFB2-43D48F0BB0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8E353-3BFF-4E72-B499-B17F27E27E47}" type="pres">
      <dgm:prSet presAssocID="{7BD6B530-1528-424E-9C59-DE5F95367EDC}" presName="root1" presStyleCnt="0"/>
      <dgm:spPr/>
    </dgm:pt>
    <dgm:pt modelId="{D6EC0B0C-1599-4DA9-874C-6FBA94FBF8B3}" type="pres">
      <dgm:prSet presAssocID="{7BD6B530-1528-424E-9C59-DE5F95367EDC}" presName="LevelOneTextNode" presStyleLbl="node0" presStyleIdx="0" presStyleCnt="1" custScaleX="36804" custScaleY="510954" custLinFactNeighborX="4989" custLinFactNeighborY="-43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C854C-D619-455A-BBCA-575473A4C784}" type="pres">
      <dgm:prSet presAssocID="{7BD6B530-1528-424E-9C59-DE5F95367EDC}" presName="level2hierChild" presStyleCnt="0"/>
      <dgm:spPr/>
    </dgm:pt>
    <dgm:pt modelId="{6F65CA74-76C5-4548-81A8-CE5F70D3A6EF}" type="pres">
      <dgm:prSet presAssocID="{DC65586A-9B92-40C0-8BFE-CD5888088FF1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6FDAC32B-9059-4642-BAFD-BA33CE38335C}" type="pres">
      <dgm:prSet presAssocID="{DC65586A-9B92-40C0-8BFE-CD5888088FF1}" presName="connTx" presStyleLbl="parChTrans1D2" presStyleIdx="0" presStyleCnt="1"/>
      <dgm:spPr/>
      <dgm:t>
        <a:bodyPr/>
        <a:lstStyle/>
        <a:p>
          <a:endParaRPr lang="ru-RU"/>
        </a:p>
      </dgm:t>
    </dgm:pt>
    <dgm:pt modelId="{5B49F422-0207-4E16-8FE0-AE02C6164202}" type="pres">
      <dgm:prSet presAssocID="{E81C6B86-E350-4593-9700-208AA6C2CD7F}" presName="root2" presStyleCnt="0"/>
      <dgm:spPr/>
    </dgm:pt>
    <dgm:pt modelId="{C4D6B5FC-21FE-4411-9C7D-AF7FAF48762D}" type="pres">
      <dgm:prSet presAssocID="{E81C6B86-E350-4593-9700-208AA6C2CD7F}" presName="LevelTwoTextNode" presStyleLbl="node2" presStyleIdx="0" presStyleCnt="1" custScaleX="64639" custScaleY="519285" custLinFactNeighborX="1954" custLinFactNeighborY="-39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03A32-1780-4D87-B717-6DCB80A74CB7}" type="pres">
      <dgm:prSet presAssocID="{E81C6B86-E350-4593-9700-208AA6C2CD7F}" presName="level3hierChild" presStyleCnt="0"/>
      <dgm:spPr/>
    </dgm:pt>
    <dgm:pt modelId="{96D8EE2C-5FAE-4D66-BA9E-06F9EC516651}" type="pres">
      <dgm:prSet presAssocID="{47F1F2CB-3710-4BBF-B40F-83D052FAA2F5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CA622FF3-8229-41CB-8817-D60DA6F5ADB4}" type="pres">
      <dgm:prSet presAssocID="{47F1F2CB-3710-4BBF-B40F-83D052FAA2F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2DBB469A-B180-418B-BFA1-B5C54C27E93A}" type="pres">
      <dgm:prSet presAssocID="{9A55E3D6-7836-48A8-B56C-96141BEC8148}" presName="root2" presStyleCnt="0"/>
      <dgm:spPr/>
    </dgm:pt>
    <dgm:pt modelId="{B63E864C-E7CE-4555-BF83-ECDF3BF66418}" type="pres">
      <dgm:prSet presAssocID="{9A55E3D6-7836-48A8-B56C-96141BEC8148}" presName="LevelTwoTextNode" presStyleLbl="node3" presStyleIdx="0" presStyleCnt="2" custScaleX="120984" custScaleY="179233" custLinFactY="-7419" custLinFactNeighborX="-910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BC975-C13C-40F1-BD40-1923EB90D2AC}" type="pres">
      <dgm:prSet presAssocID="{9A55E3D6-7836-48A8-B56C-96141BEC8148}" presName="level3hierChild" presStyleCnt="0"/>
      <dgm:spPr/>
    </dgm:pt>
    <dgm:pt modelId="{A1FB6AD0-74B1-463D-83EE-6312792242A7}" type="pres">
      <dgm:prSet presAssocID="{6AFFBB97-E491-4175-8032-3F2B95314297}" presName="conn2-1" presStyleLbl="parChTrans1D4" presStyleIdx="0" presStyleCnt="4"/>
      <dgm:spPr/>
      <dgm:t>
        <a:bodyPr/>
        <a:lstStyle/>
        <a:p>
          <a:endParaRPr lang="ru-RU"/>
        </a:p>
      </dgm:t>
    </dgm:pt>
    <dgm:pt modelId="{0E9E211C-3E36-490A-8EFB-2874C026F3C4}" type="pres">
      <dgm:prSet presAssocID="{6AFFBB97-E491-4175-8032-3F2B95314297}" presName="connTx" presStyleLbl="parChTrans1D4" presStyleIdx="0" presStyleCnt="4"/>
      <dgm:spPr/>
      <dgm:t>
        <a:bodyPr/>
        <a:lstStyle/>
        <a:p>
          <a:endParaRPr lang="ru-RU"/>
        </a:p>
      </dgm:t>
    </dgm:pt>
    <dgm:pt modelId="{85B05A62-4F94-48CF-BFE3-0FB98FBAD28F}" type="pres">
      <dgm:prSet presAssocID="{288A3778-C0CB-4A96-B113-9EF48ED53183}" presName="root2" presStyleCnt="0"/>
      <dgm:spPr/>
    </dgm:pt>
    <dgm:pt modelId="{677BEF8E-B75A-4207-B75C-A58405313C1C}" type="pres">
      <dgm:prSet presAssocID="{288A3778-C0CB-4A96-B113-9EF48ED53183}" presName="LevelTwoTextNode" presStyleLbl="node4" presStyleIdx="0" presStyleCnt="4" custScaleX="132097" custScaleY="116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27AD2-DD9C-4346-BFF0-54CB75E5DBA0}" type="pres">
      <dgm:prSet presAssocID="{288A3778-C0CB-4A96-B113-9EF48ED53183}" presName="level3hierChild" presStyleCnt="0"/>
      <dgm:spPr/>
    </dgm:pt>
    <dgm:pt modelId="{82FF9FA2-F665-452A-A9BA-6FF1EDE8AF02}" type="pres">
      <dgm:prSet presAssocID="{8960AB01-C4CA-481D-9E77-2C07EA4B72EF}" presName="conn2-1" presStyleLbl="parChTrans1D4" presStyleIdx="1" presStyleCnt="4"/>
      <dgm:spPr/>
      <dgm:t>
        <a:bodyPr/>
        <a:lstStyle/>
        <a:p>
          <a:endParaRPr lang="ru-RU"/>
        </a:p>
      </dgm:t>
    </dgm:pt>
    <dgm:pt modelId="{932C1383-C048-48C4-B2FE-4B7BBF37AC55}" type="pres">
      <dgm:prSet presAssocID="{8960AB01-C4CA-481D-9E77-2C07EA4B72EF}" presName="connTx" presStyleLbl="parChTrans1D4" presStyleIdx="1" presStyleCnt="4"/>
      <dgm:spPr/>
      <dgm:t>
        <a:bodyPr/>
        <a:lstStyle/>
        <a:p>
          <a:endParaRPr lang="ru-RU"/>
        </a:p>
      </dgm:t>
    </dgm:pt>
    <dgm:pt modelId="{9D4A1BAD-A008-4035-AF19-B7F88B93C46D}" type="pres">
      <dgm:prSet presAssocID="{93272420-4AFD-40A3-9371-A5F58093BC38}" presName="root2" presStyleCnt="0"/>
      <dgm:spPr/>
    </dgm:pt>
    <dgm:pt modelId="{9D06CD96-DF01-4CD7-9F5C-505CFD833302}" type="pres">
      <dgm:prSet presAssocID="{93272420-4AFD-40A3-9371-A5F58093BC38}" presName="LevelTwoTextNode" presStyleLbl="node4" presStyleIdx="1" presStyleCnt="4" custScaleX="132097" custScaleY="107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3CC18-5F82-4484-95D7-4690D5990298}" type="pres">
      <dgm:prSet presAssocID="{93272420-4AFD-40A3-9371-A5F58093BC38}" presName="level3hierChild" presStyleCnt="0"/>
      <dgm:spPr/>
    </dgm:pt>
    <dgm:pt modelId="{CD2FBED0-4F43-4A23-9B7B-6BBA3F5DD1A7}" type="pres">
      <dgm:prSet presAssocID="{FBA2B4A0-BECB-402F-95AC-9A02D4E2B609}" presName="conn2-1" presStyleLbl="parChTrans1D4" presStyleIdx="2" presStyleCnt="4"/>
      <dgm:spPr/>
      <dgm:t>
        <a:bodyPr/>
        <a:lstStyle/>
        <a:p>
          <a:endParaRPr lang="ru-RU"/>
        </a:p>
      </dgm:t>
    </dgm:pt>
    <dgm:pt modelId="{D6D3C369-73BF-484E-9E8C-86F6A6201D0F}" type="pres">
      <dgm:prSet presAssocID="{FBA2B4A0-BECB-402F-95AC-9A02D4E2B609}" presName="connTx" presStyleLbl="parChTrans1D4" presStyleIdx="2" presStyleCnt="4"/>
      <dgm:spPr/>
      <dgm:t>
        <a:bodyPr/>
        <a:lstStyle/>
        <a:p>
          <a:endParaRPr lang="ru-RU"/>
        </a:p>
      </dgm:t>
    </dgm:pt>
    <dgm:pt modelId="{A0C5058D-C56C-4C0C-B364-7877FA6D5833}" type="pres">
      <dgm:prSet presAssocID="{802EB448-9D4A-4820-939C-3051841177D4}" presName="root2" presStyleCnt="0"/>
      <dgm:spPr/>
    </dgm:pt>
    <dgm:pt modelId="{04D346C5-01FF-4444-A7A0-C4205521BE65}" type="pres">
      <dgm:prSet presAssocID="{802EB448-9D4A-4820-939C-3051841177D4}" presName="LevelTwoTextNode" presStyleLbl="node4" presStyleIdx="2" presStyleCnt="4" custScaleX="129883" custScaleY="119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DFB9F9-0198-4F0D-AD44-38FECEFB773F}" type="pres">
      <dgm:prSet presAssocID="{802EB448-9D4A-4820-939C-3051841177D4}" presName="level3hierChild" presStyleCnt="0"/>
      <dgm:spPr/>
    </dgm:pt>
    <dgm:pt modelId="{2D86C80B-747A-4F4E-830A-D0E492BC47F5}" type="pres">
      <dgm:prSet presAssocID="{C8980091-D4ED-4869-B5C5-4CDE665A9E0A}" presName="conn2-1" presStyleLbl="parChTrans1D4" presStyleIdx="3" presStyleCnt="4"/>
      <dgm:spPr/>
      <dgm:t>
        <a:bodyPr/>
        <a:lstStyle/>
        <a:p>
          <a:endParaRPr lang="ru-RU"/>
        </a:p>
      </dgm:t>
    </dgm:pt>
    <dgm:pt modelId="{372B26B5-E04A-45B7-8707-5FABE77A49A9}" type="pres">
      <dgm:prSet presAssocID="{C8980091-D4ED-4869-B5C5-4CDE665A9E0A}" presName="connTx" presStyleLbl="parChTrans1D4" presStyleIdx="3" presStyleCnt="4"/>
      <dgm:spPr/>
      <dgm:t>
        <a:bodyPr/>
        <a:lstStyle/>
        <a:p>
          <a:endParaRPr lang="ru-RU"/>
        </a:p>
      </dgm:t>
    </dgm:pt>
    <dgm:pt modelId="{4EEC8238-AA6D-48ED-A50F-B8FE4B676430}" type="pres">
      <dgm:prSet presAssocID="{D15B9808-244C-474E-9825-4860E6556DE2}" presName="root2" presStyleCnt="0"/>
      <dgm:spPr/>
    </dgm:pt>
    <dgm:pt modelId="{16DCF74A-043A-4059-BA15-767E0E0CAEC4}" type="pres">
      <dgm:prSet presAssocID="{D15B9808-244C-474E-9825-4860E6556DE2}" presName="LevelTwoTextNode" presStyleLbl="node4" presStyleIdx="3" presStyleCnt="4" custScaleX="131304" custScaleY="125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F46AC6-6217-420D-A8D2-D0FF74CBDC0C}" type="pres">
      <dgm:prSet presAssocID="{D15B9808-244C-474E-9825-4860E6556DE2}" presName="level3hierChild" presStyleCnt="0"/>
      <dgm:spPr/>
    </dgm:pt>
    <dgm:pt modelId="{9FC78266-470C-4C89-963C-B82E522FE349}" type="pres">
      <dgm:prSet presAssocID="{329DA98C-6586-4BE0-AB51-1D0BDEBDC4A1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C94CB734-3F60-4813-BE0D-6A2373CBF0FB}" type="pres">
      <dgm:prSet presAssocID="{329DA98C-6586-4BE0-AB51-1D0BDEBDC4A1}" presName="connTx" presStyleLbl="parChTrans1D3" presStyleIdx="1" presStyleCnt="2"/>
      <dgm:spPr/>
      <dgm:t>
        <a:bodyPr/>
        <a:lstStyle/>
        <a:p>
          <a:endParaRPr lang="ru-RU"/>
        </a:p>
      </dgm:t>
    </dgm:pt>
    <dgm:pt modelId="{01A15F10-5BAE-4525-A94A-24EB92958542}" type="pres">
      <dgm:prSet presAssocID="{7C813FBF-58CF-4A73-87FA-DF37F9325225}" presName="root2" presStyleCnt="0"/>
      <dgm:spPr/>
    </dgm:pt>
    <dgm:pt modelId="{427C4B16-7527-4090-97B8-5E1FCFA72225}" type="pres">
      <dgm:prSet presAssocID="{7C813FBF-58CF-4A73-87FA-DF37F9325225}" presName="LevelTwoTextNode" presStyleLbl="node3" presStyleIdx="1" presStyleCnt="2" custScaleX="118488" custScaleY="181050" custLinFactY="41290" custLinFactNeighborX="-83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D6FE54-3839-41BD-9DF3-83927780CAC4}" type="pres">
      <dgm:prSet presAssocID="{7C813FBF-58CF-4A73-87FA-DF37F9325225}" presName="level3hierChild" presStyleCnt="0"/>
      <dgm:spPr/>
    </dgm:pt>
  </dgm:ptLst>
  <dgm:cxnLst>
    <dgm:cxn modelId="{DFA7FD5D-49D1-4E4C-8C4E-73A8BC7C0B82}" type="presOf" srcId="{7C813FBF-58CF-4A73-87FA-DF37F9325225}" destId="{427C4B16-7527-4090-97B8-5E1FCFA72225}" srcOrd="0" destOrd="0" presId="urn:microsoft.com/office/officeart/2005/8/layout/hierarchy2"/>
    <dgm:cxn modelId="{8247A0F4-AEF8-4435-AEE6-113932C38F34}" type="presOf" srcId="{288A3778-C0CB-4A96-B113-9EF48ED53183}" destId="{677BEF8E-B75A-4207-B75C-A58405313C1C}" srcOrd="0" destOrd="0" presId="urn:microsoft.com/office/officeart/2005/8/layout/hierarchy2"/>
    <dgm:cxn modelId="{26712A07-7E93-49D0-99CC-BC121429878E}" type="presOf" srcId="{C8980091-D4ED-4869-B5C5-4CDE665A9E0A}" destId="{372B26B5-E04A-45B7-8707-5FABE77A49A9}" srcOrd="1" destOrd="0" presId="urn:microsoft.com/office/officeart/2005/8/layout/hierarchy2"/>
    <dgm:cxn modelId="{AE0A9656-57DF-44FB-9873-F3EC38B0C909}" type="presOf" srcId="{DC65586A-9B92-40C0-8BFE-CD5888088FF1}" destId="{6F65CA74-76C5-4548-81A8-CE5F70D3A6EF}" srcOrd="0" destOrd="0" presId="urn:microsoft.com/office/officeart/2005/8/layout/hierarchy2"/>
    <dgm:cxn modelId="{9FF0EF89-99CA-4980-A400-7E2C38D0431A}" type="presOf" srcId="{9A55E3D6-7836-48A8-B56C-96141BEC8148}" destId="{B63E864C-E7CE-4555-BF83-ECDF3BF66418}" srcOrd="0" destOrd="0" presId="urn:microsoft.com/office/officeart/2005/8/layout/hierarchy2"/>
    <dgm:cxn modelId="{3FE821AA-C5C0-4A60-92BB-2EDE07F4447C}" type="presOf" srcId="{7BD6B530-1528-424E-9C59-DE5F95367EDC}" destId="{D6EC0B0C-1599-4DA9-874C-6FBA94FBF8B3}" srcOrd="0" destOrd="0" presId="urn:microsoft.com/office/officeart/2005/8/layout/hierarchy2"/>
    <dgm:cxn modelId="{9F450D16-453A-4F5F-A03F-3E9BEECDB01A}" type="presOf" srcId="{47F1F2CB-3710-4BBF-B40F-83D052FAA2F5}" destId="{96D8EE2C-5FAE-4D66-BA9E-06F9EC516651}" srcOrd="0" destOrd="0" presId="urn:microsoft.com/office/officeart/2005/8/layout/hierarchy2"/>
    <dgm:cxn modelId="{752E4977-F813-42AB-B6F8-F71962039600}" type="presOf" srcId="{87EE8C6D-4643-4EC1-AFB2-43D48F0BB048}" destId="{4FF4D463-5C56-47C2-801A-AE3EC072053E}" srcOrd="0" destOrd="0" presId="urn:microsoft.com/office/officeart/2005/8/layout/hierarchy2"/>
    <dgm:cxn modelId="{743840ED-AF7C-4B3B-B34D-E0B6CEB54576}" type="presOf" srcId="{C8980091-D4ED-4869-B5C5-4CDE665A9E0A}" destId="{2D86C80B-747A-4F4E-830A-D0E492BC47F5}" srcOrd="0" destOrd="0" presId="urn:microsoft.com/office/officeart/2005/8/layout/hierarchy2"/>
    <dgm:cxn modelId="{101F79E5-8CA1-41B1-9028-AA1E897F6BDE}" srcId="{9A55E3D6-7836-48A8-B56C-96141BEC8148}" destId="{288A3778-C0CB-4A96-B113-9EF48ED53183}" srcOrd="0" destOrd="0" parTransId="{6AFFBB97-E491-4175-8032-3F2B95314297}" sibTransId="{6559F9A1-7B14-442E-BE15-C6993554BF27}"/>
    <dgm:cxn modelId="{83856651-3CBC-4F8A-ACFD-82EF8F3C88D2}" type="presOf" srcId="{DC65586A-9B92-40C0-8BFE-CD5888088FF1}" destId="{6FDAC32B-9059-4642-BAFD-BA33CE38335C}" srcOrd="1" destOrd="0" presId="urn:microsoft.com/office/officeart/2005/8/layout/hierarchy2"/>
    <dgm:cxn modelId="{C38FF389-62A5-4106-9DA1-EB993B0A3107}" type="presOf" srcId="{D15B9808-244C-474E-9825-4860E6556DE2}" destId="{16DCF74A-043A-4059-BA15-767E0E0CAEC4}" srcOrd="0" destOrd="0" presId="urn:microsoft.com/office/officeart/2005/8/layout/hierarchy2"/>
    <dgm:cxn modelId="{57E47FCD-9F4F-4DDC-BA03-12FDB665E63E}" type="presOf" srcId="{8960AB01-C4CA-481D-9E77-2C07EA4B72EF}" destId="{932C1383-C048-48C4-B2FE-4B7BBF37AC55}" srcOrd="1" destOrd="0" presId="urn:microsoft.com/office/officeart/2005/8/layout/hierarchy2"/>
    <dgm:cxn modelId="{BA3C6936-FF0F-4F73-BAD7-9B617D2909C1}" srcId="{87EE8C6D-4643-4EC1-AFB2-43D48F0BB048}" destId="{7BD6B530-1528-424E-9C59-DE5F95367EDC}" srcOrd="0" destOrd="0" parTransId="{0979FB5E-2B9C-4078-958E-B9DDC7E5F600}" sibTransId="{D64D85E6-8EAE-49AD-A136-D45AAABC3C25}"/>
    <dgm:cxn modelId="{EC4FB636-F422-4CF5-BC4F-7F4E9A42207F}" type="presOf" srcId="{93272420-4AFD-40A3-9371-A5F58093BC38}" destId="{9D06CD96-DF01-4CD7-9F5C-505CFD833302}" srcOrd="0" destOrd="0" presId="urn:microsoft.com/office/officeart/2005/8/layout/hierarchy2"/>
    <dgm:cxn modelId="{5FBCAF87-6BFE-4297-8CA5-641B97FAE06A}" srcId="{7BD6B530-1528-424E-9C59-DE5F95367EDC}" destId="{E81C6B86-E350-4593-9700-208AA6C2CD7F}" srcOrd="0" destOrd="0" parTransId="{DC65586A-9B92-40C0-8BFE-CD5888088FF1}" sibTransId="{6B49873E-92FE-4D18-B499-310B906302DD}"/>
    <dgm:cxn modelId="{849762F4-53AE-4176-A137-796E7FDFD034}" type="presOf" srcId="{6AFFBB97-E491-4175-8032-3F2B95314297}" destId="{0E9E211C-3E36-490A-8EFB-2874C026F3C4}" srcOrd="1" destOrd="0" presId="urn:microsoft.com/office/officeart/2005/8/layout/hierarchy2"/>
    <dgm:cxn modelId="{D17148F7-7876-4F38-968F-C52055F37917}" type="presOf" srcId="{47F1F2CB-3710-4BBF-B40F-83D052FAA2F5}" destId="{CA622FF3-8229-41CB-8817-D60DA6F5ADB4}" srcOrd="1" destOrd="0" presId="urn:microsoft.com/office/officeart/2005/8/layout/hierarchy2"/>
    <dgm:cxn modelId="{7BAFE493-B6B9-44C3-AADD-256BF5F68145}" type="presOf" srcId="{6AFFBB97-E491-4175-8032-3F2B95314297}" destId="{A1FB6AD0-74B1-463D-83EE-6312792242A7}" srcOrd="0" destOrd="0" presId="urn:microsoft.com/office/officeart/2005/8/layout/hierarchy2"/>
    <dgm:cxn modelId="{B12500B9-99E6-433B-8E01-04C061A28F73}" srcId="{E81C6B86-E350-4593-9700-208AA6C2CD7F}" destId="{7C813FBF-58CF-4A73-87FA-DF37F9325225}" srcOrd="1" destOrd="0" parTransId="{329DA98C-6586-4BE0-AB51-1D0BDEBDC4A1}" sibTransId="{34D7B0A4-D7EC-4184-9B0A-56FE1F3B2A7B}"/>
    <dgm:cxn modelId="{96B4716F-7055-44FE-8CA5-8A9CE5B1197F}" type="presOf" srcId="{FBA2B4A0-BECB-402F-95AC-9A02D4E2B609}" destId="{D6D3C369-73BF-484E-9E8C-86F6A6201D0F}" srcOrd="1" destOrd="0" presId="urn:microsoft.com/office/officeart/2005/8/layout/hierarchy2"/>
    <dgm:cxn modelId="{8B425D5D-7D1C-492C-97C8-1502AF649AB7}" srcId="{E81C6B86-E350-4593-9700-208AA6C2CD7F}" destId="{9A55E3D6-7836-48A8-B56C-96141BEC8148}" srcOrd="0" destOrd="0" parTransId="{47F1F2CB-3710-4BBF-B40F-83D052FAA2F5}" sibTransId="{70747F96-B798-40A9-B0EB-514241A10E06}"/>
    <dgm:cxn modelId="{0531C9C7-9A31-4952-AAD8-028C359A08FF}" type="presOf" srcId="{802EB448-9D4A-4820-939C-3051841177D4}" destId="{04D346C5-01FF-4444-A7A0-C4205521BE65}" srcOrd="0" destOrd="0" presId="urn:microsoft.com/office/officeart/2005/8/layout/hierarchy2"/>
    <dgm:cxn modelId="{3A6382B4-2715-4AF1-8395-CEC8F1E2CF32}" srcId="{9A55E3D6-7836-48A8-B56C-96141BEC8148}" destId="{93272420-4AFD-40A3-9371-A5F58093BC38}" srcOrd="1" destOrd="0" parTransId="{8960AB01-C4CA-481D-9E77-2C07EA4B72EF}" sibTransId="{C937384A-85E4-4653-81D5-8BF08E8E9E0C}"/>
    <dgm:cxn modelId="{345CAC73-BFF5-49A6-B937-1F7961CF75AD}" srcId="{9A55E3D6-7836-48A8-B56C-96141BEC8148}" destId="{D15B9808-244C-474E-9825-4860E6556DE2}" srcOrd="3" destOrd="0" parTransId="{C8980091-D4ED-4869-B5C5-4CDE665A9E0A}" sibTransId="{707468B1-8286-4F41-AA42-CE0823457FC1}"/>
    <dgm:cxn modelId="{8D815547-CD04-49DE-97CE-93EB7177205B}" type="presOf" srcId="{329DA98C-6586-4BE0-AB51-1D0BDEBDC4A1}" destId="{C94CB734-3F60-4813-BE0D-6A2373CBF0FB}" srcOrd="1" destOrd="0" presId="urn:microsoft.com/office/officeart/2005/8/layout/hierarchy2"/>
    <dgm:cxn modelId="{71A19FAB-9D85-46D7-899B-6B4BFF6A0122}" type="presOf" srcId="{329DA98C-6586-4BE0-AB51-1D0BDEBDC4A1}" destId="{9FC78266-470C-4C89-963C-B82E522FE349}" srcOrd="0" destOrd="0" presId="urn:microsoft.com/office/officeart/2005/8/layout/hierarchy2"/>
    <dgm:cxn modelId="{87398B08-C9AC-463E-946F-94B9EA8C09C9}" type="presOf" srcId="{E81C6B86-E350-4593-9700-208AA6C2CD7F}" destId="{C4D6B5FC-21FE-4411-9C7D-AF7FAF48762D}" srcOrd="0" destOrd="0" presId="urn:microsoft.com/office/officeart/2005/8/layout/hierarchy2"/>
    <dgm:cxn modelId="{F6EFA700-9F7D-4A62-82F7-25841185E52F}" type="presOf" srcId="{8960AB01-C4CA-481D-9E77-2C07EA4B72EF}" destId="{82FF9FA2-F665-452A-A9BA-6FF1EDE8AF02}" srcOrd="0" destOrd="0" presId="urn:microsoft.com/office/officeart/2005/8/layout/hierarchy2"/>
    <dgm:cxn modelId="{796B5B9D-DCE3-4CC4-AA71-0E00A9832153}" srcId="{9A55E3D6-7836-48A8-B56C-96141BEC8148}" destId="{802EB448-9D4A-4820-939C-3051841177D4}" srcOrd="2" destOrd="0" parTransId="{FBA2B4A0-BECB-402F-95AC-9A02D4E2B609}" sibTransId="{6C6ADB76-FE48-4314-BD12-9510AF122CB0}"/>
    <dgm:cxn modelId="{722829A7-0A37-4B4B-B74F-1F5CCC902966}" type="presOf" srcId="{FBA2B4A0-BECB-402F-95AC-9A02D4E2B609}" destId="{CD2FBED0-4F43-4A23-9B7B-6BBA3F5DD1A7}" srcOrd="0" destOrd="0" presId="urn:microsoft.com/office/officeart/2005/8/layout/hierarchy2"/>
    <dgm:cxn modelId="{3C8A950B-58C5-4559-B01C-BC9B1FC37DCB}" type="presParOf" srcId="{4FF4D463-5C56-47C2-801A-AE3EC072053E}" destId="{D818E353-3BFF-4E72-B499-B17F27E27E47}" srcOrd="0" destOrd="0" presId="urn:microsoft.com/office/officeart/2005/8/layout/hierarchy2"/>
    <dgm:cxn modelId="{9F2488D1-8605-4F5E-9AC9-C330FC0B6338}" type="presParOf" srcId="{D818E353-3BFF-4E72-B499-B17F27E27E47}" destId="{D6EC0B0C-1599-4DA9-874C-6FBA94FBF8B3}" srcOrd="0" destOrd="0" presId="urn:microsoft.com/office/officeart/2005/8/layout/hierarchy2"/>
    <dgm:cxn modelId="{E64A958C-8BCA-4D56-BDAD-2A5B43ED6537}" type="presParOf" srcId="{D818E353-3BFF-4E72-B499-B17F27E27E47}" destId="{0E5C854C-D619-455A-BBCA-575473A4C784}" srcOrd="1" destOrd="0" presId="urn:microsoft.com/office/officeart/2005/8/layout/hierarchy2"/>
    <dgm:cxn modelId="{5A61B663-ACDA-4BCA-873A-767E1A575DF5}" type="presParOf" srcId="{0E5C854C-D619-455A-BBCA-575473A4C784}" destId="{6F65CA74-76C5-4548-81A8-CE5F70D3A6EF}" srcOrd="0" destOrd="0" presId="urn:microsoft.com/office/officeart/2005/8/layout/hierarchy2"/>
    <dgm:cxn modelId="{E7354654-AB30-4C34-907C-EE4D128B85A0}" type="presParOf" srcId="{6F65CA74-76C5-4548-81A8-CE5F70D3A6EF}" destId="{6FDAC32B-9059-4642-BAFD-BA33CE38335C}" srcOrd="0" destOrd="0" presId="urn:microsoft.com/office/officeart/2005/8/layout/hierarchy2"/>
    <dgm:cxn modelId="{2853B80C-4A7A-4585-8F2B-A1415E53E659}" type="presParOf" srcId="{0E5C854C-D619-455A-BBCA-575473A4C784}" destId="{5B49F422-0207-4E16-8FE0-AE02C6164202}" srcOrd="1" destOrd="0" presId="urn:microsoft.com/office/officeart/2005/8/layout/hierarchy2"/>
    <dgm:cxn modelId="{4A6BD6D8-B0D7-4894-B3F5-AAC14885DCFF}" type="presParOf" srcId="{5B49F422-0207-4E16-8FE0-AE02C6164202}" destId="{C4D6B5FC-21FE-4411-9C7D-AF7FAF48762D}" srcOrd="0" destOrd="0" presId="urn:microsoft.com/office/officeart/2005/8/layout/hierarchy2"/>
    <dgm:cxn modelId="{AEBE0C6F-0FDF-422E-B33E-DE9E571C93DF}" type="presParOf" srcId="{5B49F422-0207-4E16-8FE0-AE02C6164202}" destId="{D8303A32-1780-4D87-B717-6DCB80A74CB7}" srcOrd="1" destOrd="0" presId="urn:microsoft.com/office/officeart/2005/8/layout/hierarchy2"/>
    <dgm:cxn modelId="{056523F1-A523-4FE2-9F6D-69D114628275}" type="presParOf" srcId="{D8303A32-1780-4D87-B717-6DCB80A74CB7}" destId="{96D8EE2C-5FAE-4D66-BA9E-06F9EC516651}" srcOrd="0" destOrd="0" presId="urn:microsoft.com/office/officeart/2005/8/layout/hierarchy2"/>
    <dgm:cxn modelId="{E41628B0-4717-4E68-A080-7D0108C4244C}" type="presParOf" srcId="{96D8EE2C-5FAE-4D66-BA9E-06F9EC516651}" destId="{CA622FF3-8229-41CB-8817-D60DA6F5ADB4}" srcOrd="0" destOrd="0" presId="urn:microsoft.com/office/officeart/2005/8/layout/hierarchy2"/>
    <dgm:cxn modelId="{33548C58-CA01-4989-B9B0-594E86483CD0}" type="presParOf" srcId="{D8303A32-1780-4D87-B717-6DCB80A74CB7}" destId="{2DBB469A-B180-418B-BFA1-B5C54C27E93A}" srcOrd="1" destOrd="0" presId="urn:microsoft.com/office/officeart/2005/8/layout/hierarchy2"/>
    <dgm:cxn modelId="{0337DB89-C2C9-4272-AC07-4FC7562DF578}" type="presParOf" srcId="{2DBB469A-B180-418B-BFA1-B5C54C27E93A}" destId="{B63E864C-E7CE-4555-BF83-ECDF3BF66418}" srcOrd="0" destOrd="0" presId="urn:microsoft.com/office/officeart/2005/8/layout/hierarchy2"/>
    <dgm:cxn modelId="{0AE36323-3DC8-45A6-A46A-684339B76BE1}" type="presParOf" srcId="{2DBB469A-B180-418B-BFA1-B5C54C27E93A}" destId="{A19BC975-C13C-40F1-BD40-1923EB90D2AC}" srcOrd="1" destOrd="0" presId="urn:microsoft.com/office/officeart/2005/8/layout/hierarchy2"/>
    <dgm:cxn modelId="{FF287392-048D-4CE1-8C9D-2E4E1412F59B}" type="presParOf" srcId="{A19BC975-C13C-40F1-BD40-1923EB90D2AC}" destId="{A1FB6AD0-74B1-463D-83EE-6312792242A7}" srcOrd="0" destOrd="0" presId="urn:microsoft.com/office/officeart/2005/8/layout/hierarchy2"/>
    <dgm:cxn modelId="{6FF582A4-D6A7-4E46-8A63-F83C595E5D62}" type="presParOf" srcId="{A1FB6AD0-74B1-463D-83EE-6312792242A7}" destId="{0E9E211C-3E36-490A-8EFB-2874C026F3C4}" srcOrd="0" destOrd="0" presId="urn:microsoft.com/office/officeart/2005/8/layout/hierarchy2"/>
    <dgm:cxn modelId="{4717EA9C-6E98-4445-B07D-B4C356C98534}" type="presParOf" srcId="{A19BC975-C13C-40F1-BD40-1923EB90D2AC}" destId="{85B05A62-4F94-48CF-BFE3-0FB98FBAD28F}" srcOrd="1" destOrd="0" presId="urn:microsoft.com/office/officeart/2005/8/layout/hierarchy2"/>
    <dgm:cxn modelId="{C0F58D84-EF9F-44DF-9C78-80623773D348}" type="presParOf" srcId="{85B05A62-4F94-48CF-BFE3-0FB98FBAD28F}" destId="{677BEF8E-B75A-4207-B75C-A58405313C1C}" srcOrd="0" destOrd="0" presId="urn:microsoft.com/office/officeart/2005/8/layout/hierarchy2"/>
    <dgm:cxn modelId="{227F14EB-433B-487C-B404-180452E70C43}" type="presParOf" srcId="{85B05A62-4F94-48CF-BFE3-0FB98FBAD28F}" destId="{07A27AD2-DD9C-4346-BFF0-54CB75E5DBA0}" srcOrd="1" destOrd="0" presId="urn:microsoft.com/office/officeart/2005/8/layout/hierarchy2"/>
    <dgm:cxn modelId="{D037A1D0-29C5-4177-8FFE-663D87B90DFA}" type="presParOf" srcId="{A19BC975-C13C-40F1-BD40-1923EB90D2AC}" destId="{82FF9FA2-F665-452A-A9BA-6FF1EDE8AF02}" srcOrd="2" destOrd="0" presId="urn:microsoft.com/office/officeart/2005/8/layout/hierarchy2"/>
    <dgm:cxn modelId="{6B88DB97-D226-461D-86C8-78699B23C8C7}" type="presParOf" srcId="{82FF9FA2-F665-452A-A9BA-6FF1EDE8AF02}" destId="{932C1383-C048-48C4-B2FE-4B7BBF37AC55}" srcOrd="0" destOrd="0" presId="urn:microsoft.com/office/officeart/2005/8/layout/hierarchy2"/>
    <dgm:cxn modelId="{AA351F05-26F2-49EE-8169-D3E5DF405E2D}" type="presParOf" srcId="{A19BC975-C13C-40F1-BD40-1923EB90D2AC}" destId="{9D4A1BAD-A008-4035-AF19-B7F88B93C46D}" srcOrd="3" destOrd="0" presId="urn:microsoft.com/office/officeart/2005/8/layout/hierarchy2"/>
    <dgm:cxn modelId="{6D05D82E-2CAF-4687-AC89-6A5AFF2CA155}" type="presParOf" srcId="{9D4A1BAD-A008-4035-AF19-B7F88B93C46D}" destId="{9D06CD96-DF01-4CD7-9F5C-505CFD833302}" srcOrd="0" destOrd="0" presId="urn:microsoft.com/office/officeart/2005/8/layout/hierarchy2"/>
    <dgm:cxn modelId="{61AF1E49-6FFC-40C2-94A0-9244EF2D6E89}" type="presParOf" srcId="{9D4A1BAD-A008-4035-AF19-B7F88B93C46D}" destId="{4153CC18-5F82-4484-95D7-4690D5990298}" srcOrd="1" destOrd="0" presId="urn:microsoft.com/office/officeart/2005/8/layout/hierarchy2"/>
    <dgm:cxn modelId="{3B4710B4-2571-4CF4-A170-EF2DA4CA5BBA}" type="presParOf" srcId="{A19BC975-C13C-40F1-BD40-1923EB90D2AC}" destId="{CD2FBED0-4F43-4A23-9B7B-6BBA3F5DD1A7}" srcOrd="4" destOrd="0" presId="urn:microsoft.com/office/officeart/2005/8/layout/hierarchy2"/>
    <dgm:cxn modelId="{E9B08EA5-FE92-47A8-ACA2-ACDDF64D59AD}" type="presParOf" srcId="{CD2FBED0-4F43-4A23-9B7B-6BBA3F5DD1A7}" destId="{D6D3C369-73BF-484E-9E8C-86F6A6201D0F}" srcOrd="0" destOrd="0" presId="urn:microsoft.com/office/officeart/2005/8/layout/hierarchy2"/>
    <dgm:cxn modelId="{7B5AB095-A9F3-4830-A130-CB595664FB55}" type="presParOf" srcId="{A19BC975-C13C-40F1-BD40-1923EB90D2AC}" destId="{A0C5058D-C56C-4C0C-B364-7877FA6D5833}" srcOrd="5" destOrd="0" presId="urn:microsoft.com/office/officeart/2005/8/layout/hierarchy2"/>
    <dgm:cxn modelId="{68ED09C0-DFE4-4FF5-A29E-90CD7B2B88B8}" type="presParOf" srcId="{A0C5058D-C56C-4C0C-B364-7877FA6D5833}" destId="{04D346C5-01FF-4444-A7A0-C4205521BE65}" srcOrd="0" destOrd="0" presId="urn:microsoft.com/office/officeart/2005/8/layout/hierarchy2"/>
    <dgm:cxn modelId="{6758C82E-C401-4ED9-8145-37A2A297B6F2}" type="presParOf" srcId="{A0C5058D-C56C-4C0C-B364-7877FA6D5833}" destId="{86DFB9F9-0198-4F0D-AD44-38FECEFB773F}" srcOrd="1" destOrd="0" presId="urn:microsoft.com/office/officeart/2005/8/layout/hierarchy2"/>
    <dgm:cxn modelId="{19A9A1E7-2EEF-45D0-809C-8B5BE82943BE}" type="presParOf" srcId="{A19BC975-C13C-40F1-BD40-1923EB90D2AC}" destId="{2D86C80B-747A-4F4E-830A-D0E492BC47F5}" srcOrd="6" destOrd="0" presId="urn:microsoft.com/office/officeart/2005/8/layout/hierarchy2"/>
    <dgm:cxn modelId="{0E39F83B-9D9F-44F7-AB7A-D7D8174C7105}" type="presParOf" srcId="{2D86C80B-747A-4F4E-830A-D0E492BC47F5}" destId="{372B26B5-E04A-45B7-8707-5FABE77A49A9}" srcOrd="0" destOrd="0" presId="urn:microsoft.com/office/officeart/2005/8/layout/hierarchy2"/>
    <dgm:cxn modelId="{9EAE5113-61F6-403A-8228-BB189868B509}" type="presParOf" srcId="{A19BC975-C13C-40F1-BD40-1923EB90D2AC}" destId="{4EEC8238-AA6D-48ED-A50F-B8FE4B676430}" srcOrd="7" destOrd="0" presId="urn:microsoft.com/office/officeart/2005/8/layout/hierarchy2"/>
    <dgm:cxn modelId="{5DABF3C1-6407-4BBD-B1AB-FB459875A99F}" type="presParOf" srcId="{4EEC8238-AA6D-48ED-A50F-B8FE4B676430}" destId="{16DCF74A-043A-4059-BA15-767E0E0CAEC4}" srcOrd="0" destOrd="0" presId="urn:microsoft.com/office/officeart/2005/8/layout/hierarchy2"/>
    <dgm:cxn modelId="{37A94C1F-4653-487B-AE20-236A21934403}" type="presParOf" srcId="{4EEC8238-AA6D-48ED-A50F-B8FE4B676430}" destId="{96F46AC6-6217-420D-A8D2-D0FF74CBDC0C}" srcOrd="1" destOrd="0" presId="urn:microsoft.com/office/officeart/2005/8/layout/hierarchy2"/>
    <dgm:cxn modelId="{FDF56EB8-37B5-4F1E-A352-1F9F09D11A7B}" type="presParOf" srcId="{D8303A32-1780-4D87-B717-6DCB80A74CB7}" destId="{9FC78266-470C-4C89-963C-B82E522FE349}" srcOrd="2" destOrd="0" presId="urn:microsoft.com/office/officeart/2005/8/layout/hierarchy2"/>
    <dgm:cxn modelId="{16BFE981-B90C-4370-9506-55DA8DF8E57F}" type="presParOf" srcId="{9FC78266-470C-4C89-963C-B82E522FE349}" destId="{C94CB734-3F60-4813-BE0D-6A2373CBF0FB}" srcOrd="0" destOrd="0" presId="urn:microsoft.com/office/officeart/2005/8/layout/hierarchy2"/>
    <dgm:cxn modelId="{7ABDFA39-2E7F-4C6B-8D42-30767C359CFD}" type="presParOf" srcId="{D8303A32-1780-4D87-B717-6DCB80A74CB7}" destId="{01A15F10-5BAE-4525-A94A-24EB92958542}" srcOrd="3" destOrd="0" presId="urn:microsoft.com/office/officeart/2005/8/layout/hierarchy2"/>
    <dgm:cxn modelId="{6F0DB36C-34F3-4A85-B1B4-BA6BAC277B26}" type="presParOf" srcId="{01A15F10-5BAE-4525-A94A-24EB92958542}" destId="{427C4B16-7527-4090-97B8-5E1FCFA72225}" srcOrd="0" destOrd="0" presId="urn:microsoft.com/office/officeart/2005/8/layout/hierarchy2"/>
    <dgm:cxn modelId="{0AF6FB6A-AC07-47E2-AED1-394C8D79A805}" type="presParOf" srcId="{01A15F10-5BAE-4525-A94A-24EB92958542}" destId="{A2D6FE54-3839-41BD-9DF3-83927780CA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2B6EB-5EBE-44E0-8F7B-C4CE8F07D7D9}">
      <dsp:nvSpPr>
        <dsp:cNvPr id="0" name=""/>
        <dsp:cNvSpPr/>
      </dsp:nvSpPr>
      <dsp:spPr>
        <a:xfrm rot="10800000">
          <a:off x="561955" y="159459"/>
          <a:ext cx="7912585" cy="6673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9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</a:rPr>
            <a:t>Составление проекта бюджета</a:t>
          </a:r>
          <a:endParaRPr lang="ru-RU" sz="2800" kern="1200" dirty="0"/>
        </a:p>
      </dsp:txBody>
      <dsp:txXfrm rot="10800000">
        <a:off x="728800" y="159459"/>
        <a:ext cx="7745740" cy="667379"/>
      </dsp:txXfrm>
    </dsp:sp>
    <dsp:sp modelId="{84F84334-F8D3-42DE-968F-B8667A7F80A1}">
      <dsp:nvSpPr>
        <dsp:cNvPr id="0" name=""/>
        <dsp:cNvSpPr/>
      </dsp:nvSpPr>
      <dsp:spPr>
        <a:xfrm>
          <a:off x="360041" y="0"/>
          <a:ext cx="1090537" cy="9847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E6681-16D0-4B43-B7CD-C4C2F07D1897}">
      <dsp:nvSpPr>
        <dsp:cNvPr id="0" name=""/>
        <dsp:cNvSpPr/>
      </dsp:nvSpPr>
      <dsp:spPr>
        <a:xfrm rot="10800000">
          <a:off x="642148" y="1359479"/>
          <a:ext cx="7846063" cy="6673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9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solidFill>
                <a:schemeClr val="tx1"/>
              </a:solidFill>
            </a:rPr>
            <a:t>Рассмотрение и утверждение бюджета</a:t>
          </a:r>
          <a:endParaRPr lang="ru-RU" sz="2600" kern="1200" dirty="0"/>
        </a:p>
      </dsp:txBody>
      <dsp:txXfrm rot="10800000">
        <a:off x="808993" y="1359479"/>
        <a:ext cx="7679218" cy="667379"/>
      </dsp:txXfrm>
    </dsp:sp>
    <dsp:sp modelId="{3FDF3625-2CBF-4A55-98D3-972C5F9EBA88}">
      <dsp:nvSpPr>
        <dsp:cNvPr id="0" name=""/>
        <dsp:cNvSpPr/>
      </dsp:nvSpPr>
      <dsp:spPr>
        <a:xfrm>
          <a:off x="362370" y="1157927"/>
          <a:ext cx="965337" cy="9610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A577C-4E68-4EFF-99AF-541C9F3F10D8}">
      <dsp:nvSpPr>
        <dsp:cNvPr id="0" name=""/>
        <dsp:cNvSpPr/>
      </dsp:nvSpPr>
      <dsp:spPr>
        <a:xfrm rot="10800000">
          <a:off x="548283" y="2493905"/>
          <a:ext cx="7939928" cy="6673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9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</a:rPr>
            <a:t>Исполнение</a:t>
          </a:r>
          <a:r>
            <a:rPr lang="ru-RU" sz="3000" b="1" i="1" kern="1200" dirty="0" smtClean="0">
              <a:solidFill>
                <a:schemeClr val="tx1"/>
              </a:solidFill>
            </a:rPr>
            <a:t> бюджета </a:t>
          </a:r>
          <a:endParaRPr lang="ru-RU" sz="3000" kern="1200" dirty="0"/>
        </a:p>
      </dsp:txBody>
      <dsp:txXfrm rot="10800000">
        <a:off x="715128" y="2493905"/>
        <a:ext cx="7773083" cy="667379"/>
      </dsp:txXfrm>
    </dsp:sp>
    <dsp:sp modelId="{812DB84B-FB58-414C-B840-087F97FDB062}">
      <dsp:nvSpPr>
        <dsp:cNvPr id="0" name=""/>
        <dsp:cNvSpPr/>
      </dsp:nvSpPr>
      <dsp:spPr>
        <a:xfrm>
          <a:off x="1079639" y="2325071"/>
          <a:ext cx="1053985" cy="96508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D03F9-4DF4-44FC-B604-C0F5B1030FA6}">
      <dsp:nvSpPr>
        <dsp:cNvPr id="0" name=""/>
        <dsp:cNvSpPr/>
      </dsp:nvSpPr>
      <dsp:spPr>
        <a:xfrm rot="10800000">
          <a:off x="548283" y="3552290"/>
          <a:ext cx="7939928" cy="9467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9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</a:rPr>
            <a:t>Составление, внешняя проверка, рассмотрение и утверждение  бюджетной отчётности </a:t>
          </a:r>
          <a:endParaRPr lang="ru-RU" sz="2400" b="1" i="1" kern="1200" dirty="0">
            <a:solidFill>
              <a:schemeClr val="tx1"/>
            </a:solidFill>
          </a:endParaRPr>
        </a:p>
      </dsp:txBody>
      <dsp:txXfrm rot="10800000">
        <a:off x="784965" y="3552290"/>
        <a:ext cx="7703246" cy="946730"/>
      </dsp:txXfrm>
    </dsp:sp>
    <dsp:sp modelId="{C3A2327A-1920-4EB5-A5CB-DC44F4DF3F5C}">
      <dsp:nvSpPr>
        <dsp:cNvPr id="0" name=""/>
        <dsp:cNvSpPr/>
      </dsp:nvSpPr>
      <dsp:spPr>
        <a:xfrm>
          <a:off x="271783" y="3462544"/>
          <a:ext cx="1082549" cy="103260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17326-8036-476B-A344-B262A26CF66C}">
      <dsp:nvSpPr>
        <dsp:cNvPr id="0" name=""/>
        <dsp:cNvSpPr/>
      </dsp:nvSpPr>
      <dsp:spPr>
        <a:xfrm rot="10800000">
          <a:off x="548283" y="4880830"/>
          <a:ext cx="7939928" cy="6673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96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tx1"/>
              </a:solidFill>
            </a:rPr>
            <a:t>Муниципальный финансовый контроль</a:t>
          </a:r>
          <a:endParaRPr lang="ru-RU" sz="2700" kern="1200" dirty="0"/>
        </a:p>
      </dsp:txBody>
      <dsp:txXfrm rot="10800000">
        <a:off x="715128" y="4880830"/>
        <a:ext cx="7773083" cy="667379"/>
      </dsp:txXfrm>
    </dsp:sp>
    <dsp:sp modelId="{034F3BA3-61F3-4558-88BF-E9832081CF89}">
      <dsp:nvSpPr>
        <dsp:cNvPr id="0" name=""/>
        <dsp:cNvSpPr/>
      </dsp:nvSpPr>
      <dsp:spPr>
        <a:xfrm>
          <a:off x="286673" y="4607411"/>
          <a:ext cx="946697" cy="94669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C0B0C-1599-4DA9-874C-6FBA94FBF8B3}">
      <dsp:nvSpPr>
        <dsp:cNvPr id="0" name=""/>
        <dsp:cNvSpPr/>
      </dsp:nvSpPr>
      <dsp:spPr>
        <a:xfrm>
          <a:off x="101075" y="541340"/>
          <a:ext cx="685685" cy="4759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shade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shade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shade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shade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wordArtVert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solidFill>
                <a:schemeClr val="accent6">
                  <a:lumMod val="50000"/>
                </a:schemeClr>
              </a:solidFill>
            </a:rPr>
            <a:t>БЮДЖЕТ</a:t>
          </a:r>
          <a:endParaRPr lang="ru-RU" sz="3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21158" y="561423"/>
        <a:ext cx="645519" cy="4719558"/>
      </dsp:txXfrm>
    </dsp:sp>
    <dsp:sp modelId="{6F65CA74-76C5-4548-81A8-CE5F70D3A6EF}">
      <dsp:nvSpPr>
        <dsp:cNvPr id="0" name=""/>
        <dsp:cNvSpPr/>
      </dsp:nvSpPr>
      <dsp:spPr>
        <a:xfrm rot="193468">
          <a:off x="786214" y="2926048"/>
          <a:ext cx="689777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689777" y="14553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6">
                <a:lumMod val="50000"/>
              </a:schemeClr>
            </a:solidFill>
          </a:endParaRPr>
        </a:p>
      </dsp:txBody>
      <dsp:txXfrm>
        <a:off x="1113858" y="2923357"/>
        <a:ext cx="34488" cy="34488"/>
      </dsp:txXfrm>
    </dsp:sp>
    <dsp:sp modelId="{C4D6B5FC-21FE-4411-9C7D-AF7FAF48762D}">
      <dsp:nvSpPr>
        <dsp:cNvPr id="0" name=""/>
        <dsp:cNvSpPr/>
      </dsp:nvSpPr>
      <dsp:spPr>
        <a:xfrm>
          <a:off x="1475445" y="541336"/>
          <a:ext cx="1204272" cy="4837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shade val="8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shade val="8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shade val="8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Программные  и </a:t>
          </a:r>
          <a:r>
            <a:rPr lang="ru-RU" sz="2800" b="1" kern="1200" dirty="0" err="1" smtClean="0">
              <a:solidFill>
                <a:schemeClr val="accent6">
                  <a:lumMod val="50000"/>
                </a:schemeClr>
              </a:solidFill>
              <a:effectLst/>
            </a:rPr>
            <a:t>непрограммные</a:t>
          </a: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  <a:effectLst/>
            </a:rPr>
            <a:t> расходы</a:t>
          </a:r>
          <a:endParaRPr lang="ru-RU" sz="2800" b="1" kern="1200" dirty="0">
            <a:solidFill>
              <a:schemeClr val="accent6">
                <a:lumMod val="50000"/>
              </a:schemeClr>
            </a:solidFill>
            <a:effectLst/>
          </a:endParaRPr>
        </a:p>
      </dsp:txBody>
      <dsp:txXfrm>
        <a:off x="1510717" y="576608"/>
        <a:ext cx="1133728" cy="4766786"/>
      </dsp:txXfrm>
    </dsp:sp>
    <dsp:sp modelId="{96D8EE2C-5FAE-4D66-BA9E-06F9EC516651}">
      <dsp:nvSpPr>
        <dsp:cNvPr id="0" name=""/>
        <dsp:cNvSpPr/>
      </dsp:nvSpPr>
      <dsp:spPr>
        <a:xfrm rot="17351574">
          <a:off x="2129192" y="2170884"/>
          <a:ext cx="1640299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640299" y="1455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6">
                <a:lumMod val="50000"/>
              </a:schemeClr>
            </a:solidFill>
          </a:endParaRPr>
        </a:p>
      </dsp:txBody>
      <dsp:txXfrm>
        <a:off x="2908334" y="2144430"/>
        <a:ext cx="82014" cy="82014"/>
      </dsp:txXfrm>
    </dsp:sp>
    <dsp:sp modelId="{B63E864C-E7CE-4555-BF83-ECDF3BF66418}">
      <dsp:nvSpPr>
        <dsp:cNvPr id="0" name=""/>
        <dsp:cNvSpPr/>
      </dsp:nvSpPr>
      <dsp:spPr>
        <a:xfrm>
          <a:off x="3218966" y="576063"/>
          <a:ext cx="2254020" cy="1669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99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99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99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99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Муниципальные программы (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255988  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тыс. руб.)</a:t>
          </a:r>
          <a:endParaRPr lang="ru-RU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267868" y="624965"/>
        <a:ext cx="2156216" cy="1571817"/>
      </dsp:txXfrm>
    </dsp:sp>
    <dsp:sp modelId="{A1FB6AD0-74B1-463D-83EE-6312792242A7}">
      <dsp:nvSpPr>
        <dsp:cNvPr id="0" name=""/>
        <dsp:cNvSpPr/>
      </dsp:nvSpPr>
      <dsp:spPr>
        <a:xfrm rot="19028882">
          <a:off x="5306471" y="971989"/>
          <a:ext cx="1247837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247837" y="14553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6">
                <a:lumMod val="50000"/>
              </a:schemeClr>
            </a:solidFill>
          </a:endParaRPr>
        </a:p>
      </dsp:txBody>
      <dsp:txXfrm>
        <a:off x="5899194" y="955347"/>
        <a:ext cx="62391" cy="62391"/>
      </dsp:txXfrm>
    </dsp:sp>
    <dsp:sp modelId="{677BEF8E-B75A-4207-B75C-A58405313C1C}">
      <dsp:nvSpPr>
        <dsp:cNvPr id="0" name=""/>
        <dsp:cNvSpPr/>
      </dsp:nvSpPr>
      <dsp:spPr>
        <a:xfrm>
          <a:off x="6387793" y="17313"/>
          <a:ext cx="2461064" cy="1089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7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7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7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7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Социальной направленности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(3 программы,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 180010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тыс. руб.)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419712" y="49232"/>
        <a:ext cx="2397226" cy="1025957"/>
      </dsp:txXfrm>
    </dsp:sp>
    <dsp:sp modelId="{82FF9FA2-F665-452A-A9BA-6FF1EDE8AF02}">
      <dsp:nvSpPr>
        <dsp:cNvPr id="0" name=""/>
        <dsp:cNvSpPr/>
      </dsp:nvSpPr>
      <dsp:spPr>
        <a:xfrm rot="1209439">
          <a:off x="5443143" y="1564225"/>
          <a:ext cx="974494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974494" y="14553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6">
                <a:lumMod val="50000"/>
              </a:schemeClr>
            </a:solidFill>
          </a:endParaRPr>
        </a:p>
      </dsp:txBody>
      <dsp:txXfrm>
        <a:off x="5906027" y="1554416"/>
        <a:ext cx="48724" cy="48724"/>
      </dsp:txXfrm>
    </dsp:sp>
    <dsp:sp modelId="{9D06CD96-DF01-4CD7-9F5C-505CFD833302}">
      <dsp:nvSpPr>
        <dsp:cNvPr id="0" name=""/>
        <dsp:cNvSpPr/>
      </dsp:nvSpPr>
      <dsp:spPr>
        <a:xfrm>
          <a:off x="6387793" y="1246840"/>
          <a:ext cx="2461064" cy="999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7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7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7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7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Общего характера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(6 программ,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       36769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тыс. руб.)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417073" y="1276120"/>
        <a:ext cx="2402504" cy="941127"/>
      </dsp:txXfrm>
    </dsp:sp>
    <dsp:sp modelId="{CD2FBED0-4F43-4A23-9B7B-6BBA3F5DD1A7}">
      <dsp:nvSpPr>
        <dsp:cNvPr id="0" name=""/>
        <dsp:cNvSpPr/>
      </dsp:nvSpPr>
      <dsp:spPr>
        <a:xfrm rot="3547610">
          <a:off x="5039007" y="2161398"/>
          <a:ext cx="1782764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1782764" y="14553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>
            <a:solidFill>
              <a:schemeClr val="accent6">
                <a:lumMod val="50000"/>
              </a:schemeClr>
            </a:solidFill>
          </a:endParaRPr>
        </a:p>
      </dsp:txBody>
      <dsp:txXfrm>
        <a:off x="5885820" y="2131383"/>
        <a:ext cx="89138" cy="89138"/>
      </dsp:txXfrm>
    </dsp:sp>
    <dsp:sp modelId="{04D346C5-01FF-4444-A7A0-C4205521BE65}">
      <dsp:nvSpPr>
        <dsp:cNvPr id="0" name=""/>
        <dsp:cNvSpPr/>
      </dsp:nvSpPr>
      <dsp:spPr>
        <a:xfrm>
          <a:off x="6387793" y="2386258"/>
          <a:ext cx="2419815" cy="1109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7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7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7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7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Управление финансами    (1 программа 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      17565 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тыс. руб.)</a:t>
          </a:r>
          <a:endParaRPr lang="ru-RU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420290" y="2418755"/>
        <a:ext cx="2354821" cy="1044550"/>
      </dsp:txXfrm>
    </dsp:sp>
    <dsp:sp modelId="{2D86C80B-747A-4F4E-830A-D0E492BC47F5}">
      <dsp:nvSpPr>
        <dsp:cNvPr id="0" name=""/>
        <dsp:cNvSpPr/>
      </dsp:nvSpPr>
      <dsp:spPr>
        <a:xfrm rot="4317941">
          <a:off x="4452925" y="2801199"/>
          <a:ext cx="2954928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2954928" y="14553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chemeClr val="accent6">
                <a:lumMod val="50000"/>
              </a:schemeClr>
            </a:solidFill>
          </a:endParaRPr>
        </a:p>
      </dsp:txBody>
      <dsp:txXfrm>
        <a:off x="5856516" y="2741879"/>
        <a:ext cx="147746" cy="147746"/>
      </dsp:txXfrm>
    </dsp:sp>
    <dsp:sp modelId="{16DCF74A-043A-4059-BA15-767E0E0CAEC4}">
      <dsp:nvSpPr>
        <dsp:cNvPr id="0" name=""/>
        <dsp:cNvSpPr/>
      </dsp:nvSpPr>
      <dsp:spPr>
        <a:xfrm>
          <a:off x="6387793" y="3635533"/>
          <a:ext cx="2446290" cy="11701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7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7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7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7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50000"/>
                </a:schemeClr>
              </a:solidFill>
            </a:rPr>
            <a:t>Развитие </a:t>
          </a:r>
          <a:r>
            <a:rPr lang="ru-RU" sz="1900" b="1" kern="1200" dirty="0" err="1" smtClean="0">
              <a:solidFill>
                <a:schemeClr val="accent6">
                  <a:lumMod val="50000"/>
                </a:schemeClr>
              </a:solidFill>
            </a:rPr>
            <a:t>муни-ципальной</a:t>
          </a:r>
          <a:r>
            <a:rPr lang="ru-RU" sz="1900" b="1" kern="1200" dirty="0" smtClean="0">
              <a:solidFill>
                <a:schemeClr val="accent6">
                  <a:lumMod val="50000"/>
                </a:schemeClr>
              </a:solidFill>
            </a:rPr>
            <a:t> службы (1 программа </a:t>
          </a:r>
          <a:r>
            <a:rPr lang="ru-RU" sz="1900" b="1" kern="1200" dirty="0" smtClean="0">
              <a:solidFill>
                <a:schemeClr val="accent6">
                  <a:lumMod val="50000"/>
                </a:schemeClr>
              </a:solidFill>
            </a:rPr>
            <a:t>    21644 </a:t>
          </a:r>
          <a:r>
            <a:rPr lang="ru-RU" sz="1900" b="1" kern="1200" dirty="0" smtClean="0">
              <a:solidFill>
                <a:schemeClr val="accent6">
                  <a:lumMod val="50000"/>
                </a:schemeClr>
              </a:solidFill>
            </a:rPr>
            <a:t>тыс. руб.) </a:t>
          </a:r>
          <a:endParaRPr lang="ru-RU" sz="19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422067" y="3669807"/>
        <a:ext cx="2377742" cy="1101648"/>
      </dsp:txXfrm>
    </dsp:sp>
    <dsp:sp modelId="{9FC78266-470C-4C89-963C-B82E522FE349}">
      <dsp:nvSpPr>
        <dsp:cNvPr id="0" name=""/>
        <dsp:cNvSpPr/>
      </dsp:nvSpPr>
      <dsp:spPr>
        <a:xfrm rot="4229828">
          <a:off x="1988090" y="3924130"/>
          <a:ext cx="2076504" cy="29107"/>
        </a:xfrm>
        <a:custGeom>
          <a:avLst/>
          <a:gdLst/>
          <a:ahLst/>
          <a:cxnLst/>
          <a:rect l="0" t="0" r="0" b="0"/>
          <a:pathLst>
            <a:path>
              <a:moveTo>
                <a:pt x="0" y="14553"/>
              </a:moveTo>
              <a:lnTo>
                <a:pt x="2076504" y="1455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kern="1200">
            <a:solidFill>
              <a:schemeClr val="accent6">
                <a:lumMod val="50000"/>
              </a:schemeClr>
            </a:solidFill>
          </a:endParaRPr>
        </a:p>
      </dsp:txBody>
      <dsp:txXfrm>
        <a:off x="2974430" y="3886771"/>
        <a:ext cx="103825" cy="103825"/>
      </dsp:txXfrm>
    </dsp:sp>
    <dsp:sp modelId="{427C4B16-7527-4090-97B8-5E1FCFA72225}">
      <dsp:nvSpPr>
        <dsp:cNvPr id="0" name=""/>
        <dsp:cNvSpPr/>
      </dsp:nvSpPr>
      <dsp:spPr>
        <a:xfrm>
          <a:off x="3372967" y="4074092"/>
          <a:ext cx="2207518" cy="1686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99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99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99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99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6">
                  <a:lumMod val="50000"/>
                </a:schemeClr>
              </a:solidFill>
            </a:rPr>
            <a:t>Непрограм-мные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 расходы (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2586  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</a:rPr>
            <a:t>тыс. руб.)</a:t>
          </a:r>
          <a:endParaRPr lang="ru-RU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422364" y="4123489"/>
        <a:ext cx="2108724" cy="1587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11/22/2013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92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7B5635-ED96-4570-B9A1-1675F590FF7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F7D832-BFB4-46DD-8527-123FAC267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8.emf"/><Relationship Id="rId4" Type="http://schemas.openxmlformats.org/officeDocument/2006/relationships/oleObject" Target="../embeddings/_____Microsoft_Excel_97-20031.xls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1.png"/><Relationship Id="rId7" Type="http://schemas.openxmlformats.org/officeDocument/2006/relationships/chart" Target="../charts/chart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5.jpeg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56.emf"/><Relationship Id="rId4" Type="http://schemas.openxmlformats.org/officeDocument/2006/relationships/image" Target="../media/image58.png"/><Relationship Id="rId9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fo11@depfin.kirov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БЮДЖЕТ ДЛЯ ГРАЖДАН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216024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подготовлен на основании проекта местного бюджета на 2014 год и на плановый период 2015 и 2016 годов</a:t>
            </a:r>
            <a:endParaRPr lang="ru-RU" sz="3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534923"/>
            <a:ext cx="8732520" cy="1687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3220" y="3273552"/>
            <a:ext cx="3241548" cy="93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312" y="4668773"/>
            <a:ext cx="2054288" cy="1208151"/>
          </a:xfrm>
          <a:custGeom>
            <a:avLst/>
            <a:gdLst/>
            <a:ahLst/>
            <a:cxnLst/>
            <a:rect l="l" t="t" r="r" b="b"/>
            <a:pathLst>
              <a:path w="2054288" h="1208151">
                <a:moveTo>
                  <a:pt x="0" y="0"/>
                </a:moveTo>
                <a:lnTo>
                  <a:pt x="2054288" y="0"/>
                </a:lnTo>
                <a:lnTo>
                  <a:pt x="2054288" y="1208151"/>
                </a:lnTo>
                <a:lnTo>
                  <a:pt x="0" y="1208151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5105" y="4668773"/>
            <a:ext cx="1820570" cy="1105535"/>
          </a:xfrm>
          <a:custGeom>
            <a:avLst/>
            <a:gdLst/>
            <a:ahLst/>
            <a:cxnLst/>
            <a:rect l="l" t="t" r="r" b="b"/>
            <a:pathLst>
              <a:path w="1787525" h="739901">
                <a:moveTo>
                  <a:pt x="0" y="0"/>
                </a:moveTo>
                <a:lnTo>
                  <a:pt x="1787525" y="0"/>
                </a:lnTo>
                <a:lnTo>
                  <a:pt x="1787525" y="739901"/>
                </a:lnTo>
                <a:lnTo>
                  <a:pt x="0" y="739901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3676" y="6021387"/>
            <a:ext cx="2338324" cy="595312"/>
          </a:xfrm>
          <a:custGeom>
            <a:avLst/>
            <a:gdLst/>
            <a:ahLst/>
            <a:cxnLst/>
            <a:rect l="l" t="t" r="r" b="b"/>
            <a:pathLst>
              <a:path w="2338324" h="595312">
                <a:moveTo>
                  <a:pt x="0" y="0"/>
                </a:moveTo>
                <a:lnTo>
                  <a:pt x="2338324" y="0"/>
                </a:lnTo>
                <a:lnTo>
                  <a:pt x="2338324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2670" y="6069888"/>
            <a:ext cx="216535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10" dirty="0" smtClean="0">
                <a:latin typeface="Times New Roman"/>
                <a:cs typeface="Times New Roman"/>
              </a:rPr>
              <a:t>ремонт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примерно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600" spc="-10" dirty="0" smtClean="0">
                <a:latin typeface="Times New Roman"/>
                <a:cs typeface="Times New Roman"/>
              </a:rPr>
              <a:t>0,</a:t>
            </a:r>
            <a:r>
              <a:rPr sz="1600" spc="-10" dirty="0" smtClean="0">
                <a:latin typeface="Times New Roman"/>
                <a:cs typeface="Times New Roman"/>
              </a:rPr>
              <a:t>3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км. а</a:t>
            </a:r>
            <a:r>
              <a:rPr sz="1600" spc="-50" dirty="0">
                <a:latin typeface="Times New Roman"/>
                <a:cs typeface="Times New Roman"/>
              </a:rPr>
              <a:t>в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роги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46625" y="6021387"/>
            <a:ext cx="2338451" cy="595312"/>
          </a:xfrm>
          <a:custGeom>
            <a:avLst/>
            <a:gdLst/>
            <a:ahLst/>
            <a:cxnLst/>
            <a:rect l="l" t="t" r="r" b="b"/>
            <a:pathLst>
              <a:path w="2338451" h="595312">
                <a:moveTo>
                  <a:pt x="0" y="0"/>
                </a:moveTo>
                <a:lnTo>
                  <a:pt x="2338451" y="0"/>
                </a:lnTo>
                <a:lnTo>
                  <a:pt x="2338451" y="595312"/>
                </a:lnTo>
                <a:lnTo>
                  <a:pt x="0" y="595312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26253" y="6069888"/>
            <a:ext cx="194310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де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жание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примерно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600" spc="-25" dirty="0" smtClean="0">
                <a:latin typeface="Times New Roman"/>
                <a:cs typeface="Times New Roman"/>
              </a:rPr>
              <a:t>32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км.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45" dirty="0">
                <a:latin typeface="Times New Roman"/>
                <a:cs typeface="Times New Roman"/>
              </a:rPr>
              <a:t>в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рог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5541" y="3528314"/>
            <a:ext cx="1693291" cy="1010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5875" y="4437126"/>
            <a:ext cx="1584325" cy="1287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2045" y="4437100"/>
            <a:ext cx="1656206" cy="1251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76757" y="-45713"/>
            <a:ext cx="7767651" cy="501419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7620">
              <a:lnSpc>
                <a:spcPts val="2630"/>
              </a:lnSpc>
            </a:pP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аких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дин</a:t>
            </a:r>
            <a:r>
              <a:rPr sz="22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и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цах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пр</a:t>
            </a:r>
            <a:r>
              <a:rPr sz="22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дс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2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ляе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ся</a:t>
            </a:r>
            <a:r>
              <a:rPr sz="22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б</a:t>
            </a:r>
            <a:r>
              <a:rPr sz="2200" b="1" spc="-135" dirty="0">
                <a:solidFill>
                  <a:srgbClr val="0000FF"/>
                </a:solidFill>
                <a:latin typeface="Times New Roman"/>
                <a:cs typeface="Times New Roman"/>
              </a:rPr>
              <a:t>ю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22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ж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22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7923" y="2336292"/>
            <a:ext cx="5852160" cy="786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2554" y="546695"/>
            <a:ext cx="8453120" cy="337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0" dirty="0">
                <a:latin typeface="Times New Roman"/>
                <a:cs typeface="Times New Roman"/>
              </a:rPr>
              <a:t>К</a:t>
            </a:r>
            <a:r>
              <a:rPr sz="2000" spc="0" dirty="0">
                <a:latin typeface="Times New Roman"/>
                <a:cs typeface="Times New Roman"/>
              </a:rPr>
              <a:t>ак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правило,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б</a:t>
            </a:r>
            <a:r>
              <a:rPr sz="2000" spc="-95" dirty="0">
                <a:latin typeface="Times New Roman"/>
                <a:cs typeface="Times New Roman"/>
              </a:rPr>
              <a:t>ю</a:t>
            </a:r>
            <a:r>
              <a:rPr sz="2000" spc="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spc="0" dirty="0">
                <a:latin typeface="Times New Roman"/>
                <a:cs typeface="Times New Roman"/>
              </a:rPr>
              <a:t>ет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пр</a:t>
            </a:r>
            <a:r>
              <a:rPr sz="2000" spc="-25" dirty="0">
                <a:latin typeface="Times New Roman"/>
                <a:cs typeface="Times New Roman"/>
              </a:rPr>
              <a:t>е</a:t>
            </a:r>
            <a:r>
              <a:rPr sz="2000" spc="0" dirty="0">
                <a:latin typeface="Times New Roman"/>
                <a:cs typeface="Times New Roman"/>
              </a:rPr>
              <a:t>дс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spc="0" dirty="0">
                <a:latin typeface="Times New Roman"/>
                <a:cs typeface="Times New Roman"/>
              </a:rPr>
              <a:t>ляе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spc="0" dirty="0">
                <a:latin typeface="Times New Roman"/>
                <a:cs typeface="Times New Roman"/>
              </a:rPr>
              <a:t>ся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solidFill>
                  <a:srgbClr val="49452A"/>
                </a:solidFill>
                <a:latin typeface="Times New Roman"/>
                <a:cs typeface="Times New Roman"/>
              </a:rPr>
              <a:t>ТЫСЯ</a:t>
            </a:r>
            <a:r>
              <a:rPr sz="2000" b="1" spc="5" dirty="0">
                <a:solidFill>
                  <a:srgbClr val="49452A"/>
                </a:solidFill>
                <a:latin typeface="Times New Roman"/>
                <a:cs typeface="Times New Roman"/>
              </a:rPr>
              <a:t>Ч</a:t>
            </a:r>
            <a:r>
              <a:rPr sz="2000" b="1" spc="0" dirty="0">
                <a:solidFill>
                  <a:srgbClr val="49452A"/>
                </a:solidFill>
                <a:latin typeface="Times New Roman"/>
                <a:cs typeface="Times New Roman"/>
              </a:rPr>
              <a:t>АХ</a:t>
            </a:r>
            <a:r>
              <a:rPr sz="2000" b="1" spc="-10" dirty="0">
                <a:solidFill>
                  <a:srgbClr val="49452A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49452A"/>
                </a:solidFill>
                <a:latin typeface="Times New Roman"/>
                <a:cs typeface="Times New Roman"/>
              </a:rPr>
              <a:t>Р</a:t>
            </a:r>
            <a:r>
              <a:rPr sz="2000" b="1" spc="0" dirty="0">
                <a:solidFill>
                  <a:srgbClr val="49452A"/>
                </a:solidFill>
                <a:latin typeface="Times New Roman"/>
                <a:cs typeface="Times New Roman"/>
              </a:rPr>
              <a:t>У</a:t>
            </a:r>
            <a:r>
              <a:rPr sz="2000" b="1" spc="-50" dirty="0">
                <a:solidFill>
                  <a:srgbClr val="49452A"/>
                </a:solidFill>
                <a:latin typeface="Times New Roman"/>
                <a:cs typeface="Times New Roman"/>
              </a:rPr>
              <a:t>Б</a:t>
            </a:r>
            <a:r>
              <a:rPr sz="2000" b="1" spc="0" dirty="0">
                <a:solidFill>
                  <a:srgbClr val="49452A"/>
                </a:solidFill>
                <a:latin typeface="Times New Roman"/>
                <a:cs typeface="Times New Roman"/>
              </a:rPr>
              <a:t>Л</a:t>
            </a:r>
            <a:r>
              <a:rPr sz="2000" b="1" spc="-10" dirty="0">
                <a:solidFill>
                  <a:srgbClr val="49452A"/>
                </a:solidFill>
                <a:latin typeface="Times New Roman"/>
                <a:cs typeface="Times New Roman"/>
              </a:rPr>
              <a:t>Е</a:t>
            </a:r>
            <a:r>
              <a:rPr sz="2000" b="1" spc="0" dirty="0">
                <a:solidFill>
                  <a:srgbClr val="49452A"/>
                </a:solidFill>
                <a:latin typeface="Times New Roman"/>
                <a:cs typeface="Times New Roman"/>
              </a:rPr>
              <a:t>Й</a:t>
            </a:r>
            <a:r>
              <a:rPr sz="2000" spc="0" dirty="0">
                <a:solidFill>
                  <a:srgbClr val="817456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Н</a:t>
            </a:r>
            <a:r>
              <a:rPr sz="2000" spc="-20" dirty="0">
                <a:latin typeface="Times New Roman"/>
                <a:cs typeface="Times New Roman"/>
              </a:rPr>
              <a:t>а</a:t>
            </a:r>
            <a:r>
              <a:rPr sz="2000" spc="0" dirty="0">
                <a:latin typeface="Times New Roman"/>
                <a:cs typeface="Times New Roman"/>
              </a:rPr>
              <a:t>приме</a:t>
            </a:r>
            <a:r>
              <a:rPr sz="2000" spc="-10" dirty="0">
                <a:latin typeface="Times New Roman"/>
                <a:cs typeface="Times New Roman"/>
              </a:rPr>
              <a:t>р</a:t>
            </a:r>
            <a:r>
              <a:rPr sz="2000" spc="0" dirty="0">
                <a:latin typeface="Times New Roman"/>
                <a:cs typeface="Times New Roman"/>
              </a:rPr>
              <a:t>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0" dirty="0">
                <a:latin typeface="Times New Roman"/>
                <a:cs typeface="Times New Roman"/>
              </a:rPr>
              <a:t>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2014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5" dirty="0" err="1">
                <a:latin typeface="Times New Roman"/>
                <a:cs typeface="Times New Roman"/>
              </a:rPr>
              <a:t>го</a:t>
            </a:r>
            <a:r>
              <a:rPr sz="2000" spc="0" dirty="0" err="1">
                <a:latin typeface="Times New Roman"/>
                <a:cs typeface="Times New Roman"/>
              </a:rPr>
              <a:t>д</a:t>
            </a:r>
            <a:r>
              <a:rPr sz="2000" spc="0" dirty="0">
                <a:latin typeface="Times New Roman"/>
                <a:cs typeface="Times New Roman"/>
              </a:rPr>
              <a:t> </a:t>
            </a:r>
            <a:r>
              <a:rPr lang="ru-RU" sz="2000" spc="0" dirty="0" smtClean="0">
                <a:latin typeface="Times New Roman"/>
                <a:cs typeface="Times New Roman"/>
              </a:rPr>
              <a:t>расходы</a:t>
            </a:r>
            <a:r>
              <a:rPr sz="2000" spc="15" dirty="0" smtClean="0">
                <a:latin typeface="Times New Roman"/>
                <a:cs typeface="Times New Roman"/>
              </a:rPr>
              <a:t> </a:t>
            </a:r>
            <a:r>
              <a:rPr lang="ru-RU" sz="2000" spc="0" dirty="0" smtClean="0">
                <a:latin typeface="Times New Roman"/>
                <a:cs typeface="Times New Roman"/>
              </a:rPr>
              <a:t>районного</a:t>
            </a:r>
            <a:r>
              <a:rPr sz="2000" spc="20" dirty="0" smtClean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б</a:t>
            </a:r>
            <a:r>
              <a:rPr sz="2000" spc="-105" dirty="0">
                <a:latin typeface="Times New Roman"/>
                <a:cs typeface="Times New Roman"/>
              </a:rPr>
              <a:t>ю</a:t>
            </a:r>
            <a:r>
              <a:rPr sz="2000" spc="0" dirty="0">
                <a:latin typeface="Times New Roman"/>
                <a:cs typeface="Times New Roman"/>
              </a:rPr>
              <a:t>д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spc="0" dirty="0">
                <a:latin typeface="Times New Roman"/>
                <a:cs typeface="Times New Roman"/>
              </a:rPr>
              <a:t>е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0" dirty="0">
                <a:latin typeface="Times New Roman"/>
                <a:cs typeface="Times New Roman"/>
              </a:rPr>
              <a:t>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з</a:t>
            </a:r>
            <a:r>
              <a:rPr sz="2000" spc="-40" dirty="0">
                <a:latin typeface="Times New Roman"/>
                <a:cs typeface="Times New Roman"/>
              </a:rPr>
              <a:t>а</a:t>
            </a:r>
            <a:r>
              <a:rPr sz="2000" spc="0" dirty="0">
                <a:latin typeface="Times New Roman"/>
                <a:cs typeface="Times New Roman"/>
              </a:rPr>
              <a:t>п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0" dirty="0">
                <a:latin typeface="Times New Roman"/>
                <a:cs typeface="Times New Roman"/>
              </a:rPr>
              <a:t>анир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spc="0" dirty="0">
                <a:latin typeface="Times New Roman"/>
                <a:cs typeface="Times New Roman"/>
              </a:rPr>
              <a:t>аны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в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о</a:t>
            </a:r>
            <a:r>
              <a:rPr sz="2000" spc="-45" dirty="0">
                <a:latin typeface="Times New Roman"/>
                <a:cs typeface="Times New Roman"/>
              </a:rPr>
              <a:t>б</a:t>
            </a:r>
            <a:r>
              <a:rPr sz="2000" spc="0" dirty="0">
                <a:latin typeface="Times New Roman"/>
                <a:cs typeface="Times New Roman"/>
              </a:rPr>
              <a:t>ъ</a:t>
            </a:r>
            <a:r>
              <a:rPr sz="2000" spc="-20" dirty="0">
                <a:latin typeface="Times New Roman"/>
                <a:cs typeface="Times New Roman"/>
              </a:rPr>
              <a:t>е</a:t>
            </a:r>
            <a:r>
              <a:rPr sz="2000" spc="0" dirty="0">
                <a:latin typeface="Times New Roman"/>
                <a:cs typeface="Times New Roman"/>
              </a:rPr>
              <a:t>ме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ru-RU" sz="2000" b="1" spc="5" dirty="0" smtClean="0">
                <a:latin typeface="Times New Roman"/>
                <a:cs typeface="Times New Roman"/>
              </a:rPr>
              <a:t>258574 </a:t>
            </a:r>
            <a:r>
              <a:rPr sz="2000" b="1" spc="-15" dirty="0" err="1" smtClean="0">
                <a:latin typeface="Times New Roman"/>
                <a:cs typeface="Times New Roman"/>
              </a:rPr>
              <a:t>т</a:t>
            </a:r>
            <a:r>
              <a:rPr sz="2000" b="1" spc="0" dirty="0" err="1" smtClean="0">
                <a:latin typeface="Times New Roman"/>
                <a:cs typeface="Times New Roman"/>
              </a:rPr>
              <a:t>ы</a:t>
            </a:r>
            <a:r>
              <a:rPr sz="2000" b="1" spc="-10" dirty="0" err="1" smtClean="0">
                <a:latin typeface="Times New Roman"/>
                <a:cs typeface="Times New Roman"/>
              </a:rPr>
              <a:t>с</a:t>
            </a:r>
            <a:r>
              <a:rPr sz="2000" b="1" spc="0" dirty="0">
                <a:latin typeface="Times New Roman"/>
                <a:cs typeface="Times New Roman"/>
              </a:rPr>
              <a:t>.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lang="ru-RU" sz="2000" b="1" spc="-25" dirty="0" smtClean="0">
                <a:latin typeface="Times New Roman"/>
                <a:cs typeface="Times New Roman"/>
              </a:rPr>
              <a:t>рублей</a:t>
            </a:r>
            <a:r>
              <a:rPr lang="ru-RU" sz="2000" b="1" spc="0" dirty="0" smtClean="0">
                <a:latin typeface="Times New Roman"/>
                <a:cs typeface="Times New Roman"/>
              </a:rPr>
              <a:t>,</a:t>
            </a:r>
            <a:r>
              <a:rPr lang="ru-RU" sz="2000" b="1" dirty="0" smtClean="0">
                <a:latin typeface="Times New Roman"/>
                <a:cs typeface="Times New Roman"/>
              </a:rPr>
              <a:t> </a:t>
            </a:r>
            <a:r>
              <a:rPr lang="ru-RU" sz="2000" spc="-25" dirty="0" smtClean="0">
                <a:latin typeface="Times New Roman"/>
                <a:cs typeface="Times New Roman"/>
              </a:rPr>
              <a:t>то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lang="ru-RU" sz="2000" spc="40" dirty="0" smtClean="0">
                <a:latin typeface="Times New Roman"/>
                <a:cs typeface="Times New Roman"/>
              </a:rPr>
              <a:t>есть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lang="ru-RU" sz="2000" b="1" spc="-20" dirty="0" smtClean="0">
                <a:latin typeface="Times New Roman"/>
                <a:cs typeface="Times New Roman"/>
              </a:rPr>
              <a:t>более </a:t>
            </a:r>
            <a:r>
              <a:rPr lang="ru-RU" sz="2000" b="1" spc="5" dirty="0" smtClean="0">
                <a:latin typeface="Times New Roman"/>
                <a:cs typeface="Times New Roman"/>
              </a:rPr>
              <a:t>258</a:t>
            </a:r>
            <a:r>
              <a:rPr sz="2000" b="1" spc="-15" dirty="0" smtClean="0">
                <a:latin typeface="Times New Roman"/>
                <a:cs typeface="Times New Roman"/>
              </a:rPr>
              <a:t> </a:t>
            </a:r>
            <a:r>
              <a:rPr sz="2000" b="1" spc="0" dirty="0" err="1" smtClean="0">
                <a:latin typeface="Times New Roman"/>
                <a:cs typeface="Times New Roman"/>
              </a:rPr>
              <a:t>м</a:t>
            </a:r>
            <a:r>
              <a:rPr sz="2000" b="1" spc="5" dirty="0" err="1" smtClean="0">
                <a:latin typeface="Times New Roman"/>
                <a:cs typeface="Times New Roman"/>
              </a:rPr>
              <a:t>л</a:t>
            </a:r>
            <a:r>
              <a:rPr lang="ru-RU" sz="2000" b="1" spc="5" dirty="0">
                <a:latin typeface="Times New Roman"/>
                <a:cs typeface="Times New Roman"/>
              </a:rPr>
              <a:t>н</a:t>
            </a:r>
            <a:r>
              <a:rPr sz="2000" b="1" spc="0" dirty="0" smtClean="0">
                <a:latin typeface="Times New Roman"/>
                <a:cs typeface="Times New Roman"/>
              </a:rPr>
              <a:t>.</a:t>
            </a:r>
            <a:r>
              <a:rPr sz="2000" b="1" spc="-5" dirty="0" smtClean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р</a:t>
            </a:r>
            <a:r>
              <a:rPr sz="2000" b="1" spc="0" dirty="0">
                <a:latin typeface="Times New Roman"/>
                <a:cs typeface="Times New Roman"/>
              </a:rPr>
              <a:t>у</a:t>
            </a:r>
            <a:r>
              <a:rPr sz="2000" b="1" spc="-40" dirty="0">
                <a:latin typeface="Times New Roman"/>
                <a:cs typeface="Times New Roman"/>
              </a:rPr>
              <a:t>б</a:t>
            </a:r>
            <a:r>
              <a:rPr sz="2000" b="1" spc="0" dirty="0">
                <a:latin typeface="Times New Roman"/>
                <a:cs typeface="Times New Roman"/>
              </a:rPr>
              <a:t>л</a:t>
            </a:r>
            <a:r>
              <a:rPr sz="2000" b="1" spc="-10" dirty="0">
                <a:latin typeface="Times New Roman"/>
                <a:cs typeface="Times New Roman"/>
              </a:rPr>
              <a:t>е</a:t>
            </a:r>
            <a:r>
              <a:rPr sz="2000" b="1" spc="-5" dirty="0">
                <a:latin typeface="Times New Roman"/>
                <a:cs typeface="Times New Roman"/>
              </a:rPr>
              <a:t>й</a:t>
            </a:r>
            <a:r>
              <a:rPr sz="2000" b="1" spc="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ра</a:t>
            </a:r>
            <a:r>
              <a:rPr sz="2000" spc="-35" dirty="0">
                <a:latin typeface="Times New Roman"/>
                <a:cs typeface="Times New Roman"/>
              </a:rPr>
              <a:t>с</a:t>
            </a:r>
            <a:r>
              <a:rPr sz="2000" spc="0" dirty="0">
                <a:latin typeface="Times New Roman"/>
                <a:cs typeface="Times New Roman"/>
              </a:rPr>
              <a:t>че</a:t>
            </a:r>
            <a:r>
              <a:rPr sz="2000" spc="-15" dirty="0">
                <a:latin typeface="Times New Roman"/>
                <a:cs typeface="Times New Roman"/>
              </a:rPr>
              <a:t>т</a:t>
            </a:r>
            <a:r>
              <a:rPr sz="2000" spc="0" dirty="0">
                <a:latin typeface="Times New Roman"/>
                <a:cs typeface="Times New Roman"/>
              </a:rPr>
              <a:t>е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0" dirty="0">
                <a:latin typeface="Times New Roman"/>
                <a:cs typeface="Times New Roman"/>
              </a:rPr>
              <a:t>а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1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lang="ru-RU" sz="2000" spc="0" dirty="0" smtClean="0">
                <a:latin typeface="Times New Roman"/>
                <a:cs typeface="Times New Roman"/>
              </a:rPr>
              <a:t>жителя</a:t>
            </a:r>
            <a:r>
              <a:rPr sz="2000" spc="215" dirty="0" smtClean="0">
                <a:latin typeface="Times New Roman"/>
                <a:cs typeface="Times New Roman"/>
              </a:rPr>
              <a:t> </a:t>
            </a:r>
            <a:r>
              <a:rPr lang="ru-RU" sz="2000" spc="5" dirty="0" smtClean="0">
                <a:latin typeface="Times New Roman"/>
                <a:cs typeface="Times New Roman"/>
              </a:rPr>
              <a:t>Кильмезского района </a:t>
            </a:r>
            <a:r>
              <a:rPr lang="ru-RU" sz="2000" spc="0" dirty="0" smtClean="0">
                <a:latin typeface="Times New Roman"/>
                <a:cs typeface="Times New Roman"/>
              </a:rPr>
              <a:t>это</a:t>
            </a:r>
            <a:r>
              <a:rPr sz="2000" spc="225" dirty="0" smtClean="0">
                <a:latin typeface="Times New Roman"/>
                <a:cs typeface="Times New Roman"/>
              </a:rPr>
              <a:t> </a:t>
            </a:r>
            <a:r>
              <a:rPr lang="ru-RU" sz="2000" spc="0" dirty="0" smtClean="0">
                <a:latin typeface="Times New Roman"/>
                <a:cs typeface="Times New Roman"/>
              </a:rPr>
              <a:t>составляет</a:t>
            </a:r>
            <a:r>
              <a:rPr sz="2000" spc="225" dirty="0" smtClean="0">
                <a:latin typeface="Times New Roman"/>
                <a:cs typeface="Times New Roman"/>
              </a:rPr>
              <a:t> </a:t>
            </a:r>
            <a:r>
              <a:rPr lang="ru-RU" sz="2000" b="1" spc="5" dirty="0" smtClean="0">
                <a:latin typeface="Times New Roman"/>
                <a:cs typeface="Times New Roman"/>
              </a:rPr>
              <a:t>22</a:t>
            </a:r>
            <a:r>
              <a:rPr sz="2000" b="1" spc="225" dirty="0" smtClean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т</a:t>
            </a:r>
            <a:r>
              <a:rPr sz="2000" b="1" spc="0" dirty="0">
                <a:latin typeface="Times New Roman"/>
                <a:cs typeface="Times New Roman"/>
              </a:rPr>
              <a:t>ы</a:t>
            </a:r>
            <a:r>
              <a:rPr sz="2000" b="1" spc="-10" dirty="0">
                <a:latin typeface="Times New Roman"/>
                <a:cs typeface="Times New Roman"/>
              </a:rPr>
              <a:t>с</a:t>
            </a:r>
            <a:r>
              <a:rPr sz="2000" b="1" spc="0" dirty="0">
                <a:latin typeface="Times New Roman"/>
                <a:cs typeface="Times New Roman"/>
              </a:rPr>
              <a:t>.</a:t>
            </a:r>
            <a:r>
              <a:rPr sz="2000" b="1" spc="220" dirty="0">
                <a:latin typeface="Times New Roman"/>
                <a:cs typeface="Times New Roman"/>
              </a:rPr>
              <a:t> </a:t>
            </a:r>
            <a:r>
              <a:rPr lang="ru-RU" sz="2000" b="1" spc="-35" dirty="0" smtClean="0">
                <a:latin typeface="Times New Roman"/>
                <a:cs typeface="Times New Roman"/>
              </a:rPr>
              <a:t>рублей</a:t>
            </a:r>
            <a:r>
              <a:rPr sz="2000" b="1" spc="2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в</a:t>
            </a:r>
            <a:r>
              <a:rPr lang="ru-RU" sz="2000" spc="0" dirty="0" smtClean="0">
                <a:latin typeface="Times New Roman"/>
                <a:cs typeface="Times New Roman"/>
              </a:rPr>
              <a:t> </a:t>
            </a:r>
            <a:r>
              <a:rPr lang="ru-RU" sz="2000" spc="-55" dirty="0" smtClean="0">
                <a:latin typeface="Times New Roman"/>
                <a:cs typeface="Times New Roman"/>
              </a:rPr>
              <a:t>год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spc="-25" dirty="0" smtClean="0">
                <a:latin typeface="Times New Roman"/>
                <a:cs typeface="Times New Roman"/>
              </a:rPr>
              <a:t>на человека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 dirty="0" smtClean="0">
              <a:latin typeface="Times New Roman"/>
              <a:cs typeface="Times New Roman"/>
            </a:endParaRPr>
          </a:p>
          <a:p>
            <a:pPr>
              <a:lnSpc>
                <a:spcPts val="2400"/>
              </a:lnSpc>
              <a:spcBef>
                <a:spcPts val="63"/>
              </a:spcBef>
            </a:pPr>
            <a:endParaRPr sz="2400" dirty="0" smtClean="0"/>
          </a:p>
          <a:p>
            <a:pPr marL="0" algn="ctr">
              <a:lnSpc>
                <a:spcPct val="100000"/>
              </a:lnSpc>
            </a:pPr>
            <a:r>
              <a:rPr lang="ru-RU" sz="18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Для </a:t>
            </a:r>
            <a:r>
              <a:rPr lang="ru-RU" sz="1800" spc="0" dirty="0" smtClean="0">
                <a:solidFill>
                  <a:srgbClr val="585858"/>
                </a:solidFill>
                <a:latin typeface="Times New Roman"/>
                <a:cs typeface="Times New Roman"/>
              </a:rPr>
              <a:t>примера возьмем </a:t>
            </a:r>
            <a:r>
              <a:rPr lang="ru-RU" sz="1800" spc="-20" dirty="0" smtClean="0">
                <a:solidFill>
                  <a:srgbClr val="585858"/>
                </a:solidFill>
                <a:latin typeface="Times New Roman"/>
                <a:cs typeface="Times New Roman"/>
              </a:rPr>
              <a:t>сумму в 1 млн</a:t>
            </a:r>
            <a:r>
              <a:rPr lang="ru-RU" sz="1800" spc="0" dirty="0" smtClean="0">
                <a:solidFill>
                  <a:srgbClr val="585858"/>
                </a:solidFill>
                <a:latin typeface="Times New Roman"/>
                <a:cs typeface="Times New Roman"/>
              </a:rPr>
              <a:t>.</a:t>
            </a:r>
            <a:r>
              <a:rPr sz="18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ru-RU" sz="18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рублей</a:t>
            </a:r>
            <a:r>
              <a:rPr sz="1800" spc="0" dirty="0" smtClean="0">
                <a:solidFill>
                  <a:srgbClr val="585858"/>
                </a:solidFill>
                <a:latin typeface="Times New Roman"/>
                <a:cs typeface="Times New Roman"/>
              </a:rPr>
              <a:t>.</a:t>
            </a:r>
            <a:endParaRPr sz="1800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rgbClr val="585858"/>
                </a:solidFill>
                <a:latin typeface="Times New Roman"/>
                <a:cs typeface="Times New Roman"/>
              </a:rPr>
              <a:t>Много</a:t>
            </a:r>
            <a:r>
              <a:rPr sz="1800" b="1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10" dirty="0" smtClean="0">
                <a:solidFill>
                  <a:srgbClr val="585858"/>
                </a:solidFill>
                <a:latin typeface="Times New Roman"/>
                <a:cs typeface="Times New Roman"/>
              </a:rPr>
              <a:t>это</a:t>
            </a:r>
            <a:r>
              <a:rPr sz="1800" b="1" spc="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0" dirty="0" smtClean="0">
                <a:solidFill>
                  <a:srgbClr val="585858"/>
                </a:solidFill>
                <a:latin typeface="Times New Roman"/>
                <a:cs typeface="Times New Roman"/>
              </a:rPr>
              <a:t>или мало?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endParaRPr sz="1800" dirty="0"/>
          </a:p>
          <a:p>
            <a:pPr>
              <a:lnSpc>
                <a:spcPts val="2300"/>
              </a:lnSpc>
              <a:spcBef>
                <a:spcPts val="4"/>
              </a:spcBef>
            </a:pPr>
            <a:endParaRPr sz="2300" dirty="0"/>
          </a:p>
          <a:p>
            <a:pPr marL="267335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МЛН</a:t>
            </a:r>
            <a:r>
              <a:rPr sz="28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800" b="1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ЛЕЙ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3014" y="4657725"/>
            <a:ext cx="1847214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876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Вып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зарп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ты 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1</a:t>
            </a:r>
            <a:r>
              <a:rPr lang="ru-RU" sz="1600" spc="-10" dirty="0" smtClean="0">
                <a:latin typeface="Times New Roman"/>
                <a:cs typeface="Times New Roman"/>
              </a:rPr>
              <a:t>0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с.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45" dirty="0">
                <a:latin typeface="Times New Roman"/>
                <a:cs typeface="Times New Roman"/>
              </a:rPr>
              <a:t>уб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й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600" spc="-10" dirty="0" smtClean="0">
                <a:latin typeface="Times New Roman"/>
                <a:cs typeface="Times New Roman"/>
              </a:rPr>
              <a:t>для</a:t>
            </a:r>
            <a:r>
              <a:rPr sz="1600" spc="-10" dirty="0" smtClean="0">
                <a:latin typeface="Times New Roman"/>
                <a:cs typeface="Times New Roman"/>
              </a:rPr>
              <a:t>  </a:t>
            </a:r>
            <a:r>
              <a:rPr lang="ru-RU" sz="1600" spc="-10" dirty="0" smtClean="0">
                <a:latin typeface="Times New Roman"/>
                <a:cs typeface="Times New Roman"/>
              </a:rPr>
              <a:t>8</a:t>
            </a:r>
            <a:r>
              <a:rPr sz="1600" spc="15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чело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ек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(за выч</a:t>
            </a:r>
            <a:r>
              <a:rPr sz="1600" spc="-20" dirty="0">
                <a:latin typeface="Times New Roman"/>
                <a:cs typeface="Times New Roman"/>
              </a:rPr>
              <a:t>е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45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ов)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5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чение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г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5077" y="4789423"/>
            <a:ext cx="182295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1600" spc="-10" dirty="0" smtClean="0">
                <a:latin typeface="Times New Roman"/>
                <a:cs typeface="Times New Roman"/>
              </a:rPr>
              <a:t>Примерная стоимость квартиры  для одного ребенка сироты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092" y="3313723"/>
            <a:ext cx="1818418" cy="12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2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Разграничение полномочий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352928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Вопросы ведения муниципального образования определены Федеральным законом </a:t>
            </a:r>
            <a:r>
              <a:rPr lang="ru-RU" sz="1600" dirty="0">
                <a:solidFill>
                  <a:schemeClr val="tx1"/>
                </a:solidFill>
              </a:rPr>
              <a:t>от 06.10.2003 </a:t>
            </a:r>
            <a:r>
              <a:rPr lang="ru-RU" sz="1600" dirty="0" smtClean="0">
                <a:solidFill>
                  <a:schemeClr val="tx1"/>
                </a:solidFill>
              </a:rPr>
              <a:t>№ 131-ФЗ  «Об </a:t>
            </a:r>
            <a:r>
              <a:rPr lang="ru-RU" sz="1600" dirty="0">
                <a:solidFill>
                  <a:schemeClr val="tx1"/>
                </a:solidFill>
              </a:rPr>
              <a:t>общих принципах организации местного самоуправления в Российской </a:t>
            </a:r>
            <a:r>
              <a:rPr lang="ru-RU" sz="1600" dirty="0" smtClean="0">
                <a:solidFill>
                  <a:schemeClr val="tx1"/>
                </a:solidFill>
              </a:rPr>
              <a:t>Федерации»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97269"/>
              </p:ext>
            </p:extLst>
          </p:nvPr>
        </p:nvGraphicFramePr>
        <p:xfrm>
          <a:off x="323528" y="1916832"/>
          <a:ext cx="3888432" cy="47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Вопросы в ведении района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Содержание, ремонт и капитальный ремонт, реконструкция, строительство автомобильных дорог </a:t>
                      </a:r>
                      <a:r>
                        <a:rPr kumimoji="0" lang="ru-RU" sz="10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 границ населенных пунктов в границах муниципального района</a:t>
                      </a:r>
                      <a:endParaRPr lang="ru-RU" sz="10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в границах муниципального района </a:t>
                      </a:r>
                      <a:r>
                        <a:rPr kumimoji="0"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 газоснабжения поселений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утилизации и переработки бытовых и промышленных отходов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предоставления общедоступного и бесплатного дошкольного, начального общего, основного общего, среднего общего образования по основным общеобразовательным программам в муниципальных образовательных организациях (за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</a:t>
                      </a:r>
                      <a:r>
                        <a:rPr kumimoji="0"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образовательными  стандартами)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охраны общественного порядка на территории муниципального района муниципальной милиции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Участие в предупреждении и ликвидации последствий чрезвычайных ситуаций на территории муниципального района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Создание условий для оказания медицинской помощи</a:t>
                      </a:r>
                      <a:r>
                        <a:rPr lang="ru-RU" sz="1000" baseline="0" dirty="0" smtClean="0"/>
                        <a:t> населению на территории </a:t>
                      </a:r>
                      <a:r>
                        <a:rPr lang="ru-RU" sz="1000" baseline="0" smtClean="0"/>
                        <a:t>муниципального района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23283"/>
              </p:ext>
            </p:extLst>
          </p:nvPr>
        </p:nvGraphicFramePr>
        <p:xfrm>
          <a:off x="4644008" y="1916832"/>
          <a:ext cx="4176464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Вопросы в ведении поселения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Содержание, ремонт и капитальный ремонт, реконструкция, строительство автомобильных дорог </a:t>
                      </a:r>
                      <a:r>
                        <a:rPr kumimoji="0" lang="ru-RU" sz="10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границах населенных пунктов поселения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в границах поселения </a:t>
                      </a:r>
                      <a:r>
                        <a:rPr kumimoji="0"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-, тепло-, </a:t>
                      </a:r>
                      <a:r>
                        <a:rPr kumimoji="0"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газо</a:t>
                      </a: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и водоснабжения населения, водоотведения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сбора и вывоза бытовых отходов и мусора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благоустройства территории поселения (включая освещение улиц, озеленение территории, установку указателей с наименованиями улиц и номерами домов, размещение и содержание малых архитектурных форм)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Обеспечение первичных мер пожарной безопасности в границах населённых</a:t>
                      </a:r>
                      <a:r>
                        <a:rPr lang="ru-RU" sz="1000" baseline="0" dirty="0" smtClean="0"/>
                        <a:t> пунктов поселения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Установление, изменения и отмена местных налогов и сборов поселения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Создание условий для массового отдыха жителей поселения и организация обустройства</a:t>
                      </a:r>
                      <a:r>
                        <a:rPr lang="ru-RU" sz="1000" baseline="0" dirty="0" smtClean="0"/>
                        <a:t> мест массового отдыха населения, включая обеспечение свободного доступа граждан к водным объектам общего пользования и их береговым полосам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лькулят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2857500" cy="187220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Показатели прогноза социально-экономического </a:t>
            </a:r>
            <a:r>
              <a:rPr lang="ru-RU" sz="2400" dirty="0" smtClean="0">
                <a:solidFill>
                  <a:schemeClr val="tx1"/>
                </a:solidFill>
              </a:rPr>
              <a:t>развития Кильмезского </a:t>
            </a:r>
            <a:r>
              <a:rPr lang="ru-RU" sz="2400" dirty="0" smtClean="0">
                <a:solidFill>
                  <a:schemeClr val="tx1"/>
                </a:solidFill>
              </a:rPr>
              <a:t>района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58489"/>
              </p:ext>
            </p:extLst>
          </p:nvPr>
        </p:nvGraphicFramePr>
        <p:xfrm>
          <a:off x="395535" y="2204864"/>
          <a:ext cx="8496945" cy="460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6"/>
                <a:gridCol w="1008112"/>
                <a:gridCol w="1224136"/>
                <a:gridCol w="1056117"/>
                <a:gridCol w="1056117"/>
                <a:gridCol w="1056117"/>
              </a:tblGrid>
              <a:tr h="13502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2012 (отчет)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2013 (оценка)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2014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2015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2016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2112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 района,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12310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11100</a:t>
                      </a:r>
                      <a:endParaRPr lang="ru-RU" dirty="0"/>
                    </a:p>
                  </a:txBody>
                  <a:tcPr/>
                </a:tc>
              </a:tr>
              <a:tr h="612112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оплаты труда, тыс.руб.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470342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542694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591898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633913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675821</a:t>
                      </a:r>
                      <a:endParaRPr lang="ru-RU" dirty="0"/>
                    </a:p>
                  </a:txBody>
                  <a:tcPr/>
                </a:tc>
              </a:tr>
              <a:tr h="42121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Прибыль, тыс.руб.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40612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30946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33402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34883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36032</a:t>
                      </a:r>
                      <a:endParaRPr lang="ru-RU" dirty="0"/>
                    </a:p>
                  </a:txBody>
                  <a:tcPr/>
                </a:tc>
              </a:tr>
              <a:tr h="421218"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Остаточная</a:t>
                      </a:r>
                      <a:r>
                        <a:rPr lang="ru-RU" baseline="0" dirty="0" smtClean="0"/>
                        <a:t> балансовая стоимость основных фондов,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813824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814080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812980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836600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837200</a:t>
                      </a:r>
                      <a:endParaRPr lang="ru-RU" dirty="0"/>
                    </a:p>
                  </a:txBody>
                  <a:tcPr/>
                </a:tc>
              </a:tr>
              <a:tr h="42121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Валовой муниципальный продукт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371261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385222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410551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447000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486180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013261"/>
          </a:xfrm>
          <a:custGeom>
            <a:avLst/>
            <a:gdLst/>
            <a:ahLst/>
            <a:cxnLst/>
            <a:rect l="l" t="t" r="r" b="b"/>
            <a:pathLst>
              <a:path w="9144000" h="5013261">
                <a:moveTo>
                  <a:pt x="0" y="5013261"/>
                </a:moveTo>
                <a:lnTo>
                  <a:pt x="9144000" y="5013261"/>
                </a:lnTo>
                <a:lnTo>
                  <a:pt x="9144000" y="0"/>
                </a:lnTo>
                <a:lnTo>
                  <a:pt x="0" y="0"/>
                </a:lnTo>
                <a:lnTo>
                  <a:pt x="0" y="5013261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84698"/>
            <a:ext cx="9144000" cy="1773300"/>
          </a:xfrm>
          <a:custGeom>
            <a:avLst/>
            <a:gdLst/>
            <a:ahLst/>
            <a:cxnLst/>
            <a:rect l="l" t="t" r="r" b="b"/>
            <a:pathLst>
              <a:path w="9144000" h="1773300">
                <a:moveTo>
                  <a:pt x="0" y="1773300"/>
                </a:moveTo>
                <a:lnTo>
                  <a:pt x="9144000" y="1773300"/>
                </a:lnTo>
                <a:lnTo>
                  <a:pt x="9144000" y="0"/>
                </a:lnTo>
                <a:lnTo>
                  <a:pt x="0" y="0"/>
                </a:lnTo>
                <a:lnTo>
                  <a:pt x="0" y="177330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68475"/>
            <a:ext cx="1182687" cy="3043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201" y="1341500"/>
            <a:ext cx="1182687" cy="3043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6325" y="1268349"/>
            <a:ext cx="1223962" cy="316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7450" y="260350"/>
            <a:ext cx="1766951" cy="458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7176" y="260350"/>
            <a:ext cx="1766823" cy="458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4726" y="260350"/>
            <a:ext cx="1765300" cy="458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387" y="5084826"/>
            <a:ext cx="2304986" cy="865124"/>
          </a:xfrm>
          <a:custGeom>
            <a:avLst/>
            <a:gdLst/>
            <a:ahLst/>
            <a:cxnLst/>
            <a:rect l="l" t="t" r="r" b="b"/>
            <a:pathLst>
              <a:path w="2304986" h="865124">
                <a:moveTo>
                  <a:pt x="1864804" y="0"/>
                </a:moveTo>
                <a:lnTo>
                  <a:pt x="440220" y="0"/>
                </a:lnTo>
                <a:lnTo>
                  <a:pt x="0" y="534657"/>
                </a:lnTo>
                <a:lnTo>
                  <a:pt x="1152588" y="865124"/>
                </a:lnTo>
                <a:lnTo>
                  <a:pt x="2304986" y="534657"/>
                </a:lnTo>
                <a:lnTo>
                  <a:pt x="1864804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387" y="5084826"/>
            <a:ext cx="2304986" cy="865124"/>
          </a:xfrm>
          <a:custGeom>
            <a:avLst/>
            <a:gdLst/>
            <a:ahLst/>
            <a:cxnLst/>
            <a:rect l="l" t="t" r="r" b="b"/>
            <a:pathLst>
              <a:path w="2304986" h="865124">
                <a:moveTo>
                  <a:pt x="2304986" y="534657"/>
                </a:moveTo>
                <a:lnTo>
                  <a:pt x="1152588" y="865124"/>
                </a:lnTo>
                <a:lnTo>
                  <a:pt x="0" y="534657"/>
                </a:lnTo>
                <a:lnTo>
                  <a:pt x="440220" y="0"/>
                </a:lnTo>
                <a:lnTo>
                  <a:pt x="1864804" y="0"/>
                </a:lnTo>
                <a:lnTo>
                  <a:pt x="2304986" y="534657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>
              <a:lnSpc>
                <a:spcPct val="100000"/>
              </a:lnSpc>
            </a:pPr>
            <a:r>
              <a:rPr sz="22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ак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опр</a:t>
            </a:r>
            <a:r>
              <a:rPr sz="22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деляе</a:t>
            </a:r>
            <a:r>
              <a:rPr sz="22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ся</a:t>
            </a:r>
            <a:r>
              <a:rPr sz="22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б</a:t>
            </a:r>
            <a:r>
              <a:rPr sz="22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л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нс</a:t>
            </a:r>
            <a:r>
              <a:rPr sz="22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б</a:t>
            </a:r>
            <a:r>
              <a:rPr sz="2200" b="1" spc="-135" dirty="0">
                <a:solidFill>
                  <a:srgbClr val="0000FF"/>
                </a:solidFill>
                <a:latin typeface="Times New Roman"/>
                <a:cs typeface="Times New Roman"/>
              </a:rPr>
              <a:t>ю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22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ж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ет</a:t>
            </a:r>
            <a:r>
              <a:rPr sz="22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4592" y="608076"/>
            <a:ext cx="8805672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4863" y="5228463"/>
            <a:ext cx="18230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pc="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Дефицит</a:t>
            </a:r>
            <a:r>
              <a:rPr sz="1800" b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8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0" dirty="0" smtClean="0">
                <a:latin typeface="Times New Roman"/>
                <a:cs typeface="Times New Roman"/>
              </a:rPr>
              <a:t>2445</a:t>
            </a:r>
            <a:endParaRPr sz="2000" dirty="0">
              <a:latin typeface="Times New Roman"/>
              <a:cs typeface="Times New Roman"/>
            </a:endParaRPr>
          </a:p>
          <a:p>
            <a:pPr marL="0" algn="ctr">
              <a:lnSpc>
                <a:spcPct val="100000"/>
              </a:lnSpc>
              <a:spcBef>
                <a:spcPts val="1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тыс. рублей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5013261"/>
            <a:ext cx="9144000" cy="71437"/>
          </a:xfrm>
          <a:custGeom>
            <a:avLst/>
            <a:gdLst/>
            <a:ahLst/>
            <a:cxnLst/>
            <a:rect l="l" t="t" r="r" b="b"/>
            <a:pathLst>
              <a:path w="9144000" h="71437">
                <a:moveTo>
                  <a:pt x="0" y="71437"/>
                </a:moveTo>
                <a:lnTo>
                  <a:pt x="9144000" y="71437"/>
                </a:lnTo>
                <a:lnTo>
                  <a:pt x="9144000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013261"/>
            <a:ext cx="9144000" cy="71437"/>
          </a:xfrm>
          <a:custGeom>
            <a:avLst/>
            <a:gdLst/>
            <a:ahLst/>
            <a:cxnLst/>
            <a:rect l="l" t="t" r="r" b="b"/>
            <a:pathLst>
              <a:path w="9144000" h="71437">
                <a:moveTo>
                  <a:pt x="0" y="71437"/>
                </a:moveTo>
                <a:lnTo>
                  <a:pt x="9144000" y="71437"/>
                </a:lnTo>
                <a:lnTo>
                  <a:pt x="9144000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6496" y="5098287"/>
            <a:ext cx="2376424" cy="873061"/>
          </a:xfrm>
          <a:custGeom>
            <a:avLst/>
            <a:gdLst/>
            <a:ahLst/>
            <a:cxnLst/>
            <a:rect l="l" t="t" r="r" b="b"/>
            <a:pathLst>
              <a:path w="2376424" h="873061">
                <a:moveTo>
                  <a:pt x="1922526" y="0"/>
                </a:moveTo>
                <a:lnTo>
                  <a:pt x="453771" y="0"/>
                </a:lnTo>
                <a:lnTo>
                  <a:pt x="0" y="539559"/>
                </a:lnTo>
                <a:lnTo>
                  <a:pt x="1188212" y="873061"/>
                </a:lnTo>
                <a:lnTo>
                  <a:pt x="2376424" y="539559"/>
                </a:lnTo>
                <a:lnTo>
                  <a:pt x="1922526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6751" y="5084826"/>
            <a:ext cx="2376424" cy="873061"/>
          </a:xfrm>
          <a:custGeom>
            <a:avLst/>
            <a:gdLst/>
            <a:ahLst/>
            <a:cxnLst/>
            <a:rect l="l" t="t" r="r" b="b"/>
            <a:pathLst>
              <a:path w="2376424" h="873061">
                <a:moveTo>
                  <a:pt x="2376424" y="539559"/>
                </a:moveTo>
                <a:lnTo>
                  <a:pt x="1188212" y="873061"/>
                </a:lnTo>
                <a:lnTo>
                  <a:pt x="0" y="539559"/>
                </a:lnTo>
                <a:lnTo>
                  <a:pt x="453771" y="0"/>
                </a:lnTo>
                <a:lnTo>
                  <a:pt x="1922526" y="0"/>
                </a:lnTo>
                <a:lnTo>
                  <a:pt x="2376424" y="539559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692" y="6065518"/>
            <a:ext cx="8593836" cy="681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8307" y="6054852"/>
            <a:ext cx="8694420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0825" y="6092825"/>
            <a:ext cx="8497951" cy="585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0825" y="6092825"/>
            <a:ext cx="8497951" cy="585787"/>
          </a:xfrm>
          <a:custGeom>
            <a:avLst/>
            <a:gdLst/>
            <a:ahLst/>
            <a:cxnLst/>
            <a:rect l="l" t="t" r="r" b="b"/>
            <a:pathLst>
              <a:path w="8497951" h="585787">
                <a:moveTo>
                  <a:pt x="0" y="585787"/>
                </a:moveTo>
                <a:lnTo>
                  <a:pt x="8497951" y="585787"/>
                </a:lnTo>
                <a:lnTo>
                  <a:pt x="8497951" y="0"/>
                </a:lnTo>
                <a:lnTo>
                  <a:pt x="0" y="0"/>
                </a:lnTo>
                <a:lnTo>
                  <a:pt x="0" y="585787"/>
                </a:lnTo>
                <a:close/>
              </a:path>
            </a:pathLst>
          </a:custGeom>
          <a:ln w="9525">
            <a:solidFill>
              <a:srgbClr val="F9C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9590" y="6133287"/>
            <a:ext cx="834009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ч</a:t>
            </a:r>
            <a:r>
              <a:rPr sz="1600" spc="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4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х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нежн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х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0" dirty="0">
                <a:latin typeface="Times New Roman"/>
                <a:cs typeface="Times New Roman"/>
              </a:rPr>
              <a:t>д</a:t>
            </a:r>
            <a:r>
              <a:rPr sz="1600" spc="-10" dirty="0">
                <a:latin typeface="Times New Roman"/>
                <a:cs typeface="Times New Roman"/>
              </a:rPr>
              <a:t>ств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ры</a:t>
            </a:r>
            <a:r>
              <a:rPr sz="1600" spc="-2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х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45" dirty="0">
                <a:latin typeface="Times New Roman"/>
                <a:cs typeface="Times New Roman"/>
              </a:rPr>
              <a:t>б</a:t>
            </a:r>
            <a:r>
              <a:rPr sz="1600" spc="-10" dirty="0">
                <a:latin typeface="Times New Roman"/>
                <a:cs typeface="Times New Roman"/>
              </a:rPr>
              <a:t>яз</a:t>
            </a:r>
            <a:r>
              <a:rPr sz="1600" spc="-4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те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ьств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г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с</a:t>
            </a:r>
            <a:r>
              <a:rPr sz="1600" spc="-114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да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ст</a:t>
            </a:r>
            <a:r>
              <a:rPr sz="1600" spc="-2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онк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г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ду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ани</a:t>
            </a:r>
            <a:r>
              <a:rPr sz="1600" spc="-20" dirty="0">
                <a:latin typeface="Times New Roman"/>
                <a:cs typeface="Times New Roman"/>
              </a:rPr>
              <a:t>р</a:t>
            </a:r>
            <a:r>
              <a:rPr sz="1600" spc="-45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2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ся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ис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чники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заим</a:t>
            </a:r>
            <a:r>
              <a:rPr sz="1600" spc="-1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аний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дит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сок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20" dirty="0">
                <a:latin typeface="Times New Roman"/>
                <a:cs typeface="Times New Roman"/>
              </a:rPr>
              <a:t>щ</a:t>
            </a:r>
            <a:r>
              <a:rPr sz="1600" spc="-10" dirty="0">
                <a:latin typeface="Times New Roman"/>
                <a:cs typeface="Times New Roman"/>
              </a:rPr>
              <a:t>ение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ов.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48101" y="5084826"/>
            <a:ext cx="2447798" cy="873061"/>
          </a:xfrm>
          <a:custGeom>
            <a:avLst/>
            <a:gdLst/>
            <a:ahLst/>
            <a:cxnLst/>
            <a:rect l="l" t="t" r="r" b="b"/>
            <a:pathLst>
              <a:path w="2447798" h="873061">
                <a:moveTo>
                  <a:pt x="1980311" y="0"/>
                </a:moveTo>
                <a:lnTo>
                  <a:pt x="467487" y="0"/>
                </a:lnTo>
                <a:lnTo>
                  <a:pt x="0" y="539559"/>
                </a:lnTo>
                <a:lnTo>
                  <a:pt x="1223899" y="873061"/>
                </a:lnTo>
                <a:lnTo>
                  <a:pt x="2447798" y="539559"/>
                </a:lnTo>
                <a:lnTo>
                  <a:pt x="1980311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8101" y="5084826"/>
            <a:ext cx="2447798" cy="873061"/>
          </a:xfrm>
          <a:custGeom>
            <a:avLst/>
            <a:gdLst/>
            <a:ahLst/>
            <a:cxnLst/>
            <a:rect l="l" t="t" r="r" b="b"/>
            <a:pathLst>
              <a:path w="2447798" h="873061">
                <a:moveTo>
                  <a:pt x="2447798" y="539559"/>
                </a:moveTo>
                <a:lnTo>
                  <a:pt x="1223899" y="873061"/>
                </a:lnTo>
                <a:lnTo>
                  <a:pt x="0" y="539559"/>
                </a:lnTo>
                <a:lnTo>
                  <a:pt x="467487" y="0"/>
                </a:lnTo>
                <a:lnTo>
                  <a:pt x="1980311" y="0"/>
                </a:lnTo>
                <a:lnTo>
                  <a:pt x="2447798" y="539559"/>
                </a:lnTo>
                <a:close/>
              </a:path>
            </a:pathLst>
          </a:custGeom>
          <a:ln w="25400">
            <a:solidFill>
              <a:srgbClr val="F9C09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8739" y="278129"/>
            <a:ext cx="8721090" cy="150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35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ды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105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соп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я</a:t>
            </a:r>
            <a:r>
              <a:rPr sz="1600" spc="-45" dirty="0">
                <a:latin typeface="Times New Roman"/>
                <a:cs typeface="Times New Roman"/>
              </a:rPr>
              <a:t>ю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ся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дами,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25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чае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ся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нс.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500"/>
              </a:lnSpc>
              <a:spcBef>
                <a:spcPts val="13"/>
              </a:spcBef>
            </a:pPr>
            <a:endParaRPr sz="1500" dirty="0"/>
          </a:p>
          <a:p>
            <a:pPr marL="267970" algn="ctr">
              <a:lnSpc>
                <a:spcPct val="100000"/>
              </a:lnSpc>
            </a:pP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18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8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18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8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ды  –  Ра</a:t>
            </a:r>
            <a:r>
              <a:rPr sz="18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1800" b="1" spc="-75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18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8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ды </a:t>
            </a:r>
            <a:r>
              <a:rPr sz="18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= 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1800" b="1" spc="25" dirty="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sz="18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ц</a:t>
            </a:r>
            <a:r>
              <a:rPr sz="18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ит</a:t>
            </a:r>
            <a:r>
              <a:rPr sz="18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/</a:t>
            </a:r>
            <a:r>
              <a:rPr sz="18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Про</a:t>
            </a:r>
            <a:r>
              <a:rPr sz="18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sz="18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ц</a:t>
            </a:r>
            <a:r>
              <a:rPr sz="18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ит</a:t>
            </a:r>
            <a:endParaRPr sz="1800" dirty="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  <a:spcBef>
                <a:spcPts val="5"/>
              </a:spcBef>
            </a:pP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Если</a:t>
            </a:r>
            <a:r>
              <a:rPr sz="16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ра</a:t>
            </a:r>
            <a:r>
              <a:rPr sz="16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16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16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ды</a:t>
            </a:r>
            <a:r>
              <a:rPr sz="1600" i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превышают</a:t>
            </a:r>
            <a:r>
              <a:rPr sz="1600" i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16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6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16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ды</a:t>
            </a:r>
            <a:r>
              <a:rPr sz="1600" i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с</a:t>
            </a:r>
            <a:r>
              <a:rPr sz="1600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к</a:t>
            </a:r>
            <a:r>
              <a:rPr sz="1600" i="1" spc="5" dirty="0">
                <a:solidFill>
                  <a:srgbClr val="404040"/>
                </a:solidFill>
                <a:latin typeface="Times New Roman"/>
                <a:cs typeface="Times New Roman"/>
              </a:rPr>
              <a:t>л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ады</a:t>
            </a:r>
            <a:r>
              <a:rPr sz="1600" i="1" spc="-25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16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тся</a:t>
            </a:r>
            <a:r>
              <a:rPr sz="1600" i="1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i="1" spc="0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16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6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ици</a:t>
            </a:r>
            <a:r>
              <a:rPr sz="1600" i="1" spc="15" dirty="0">
                <a:solidFill>
                  <a:srgbClr val="404040"/>
                </a:solidFill>
                <a:latin typeface="Times New Roman"/>
                <a:cs typeface="Times New Roman"/>
              </a:rPr>
              <a:t>т</a:t>
            </a:r>
            <a:r>
              <a:rPr sz="1600" i="1" spc="-5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1600" i="1" spc="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i="1" spc="-35" dirty="0">
                <a:solidFill>
                  <a:srgbClr val="404040"/>
                </a:solidFill>
                <a:latin typeface="Times New Roman"/>
                <a:cs typeface="Times New Roman"/>
              </a:rPr>
              <a:t>е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сли</a:t>
            </a:r>
            <a:r>
              <a:rPr sz="1600" i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они</a:t>
            </a:r>
            <a:r>
              <a:rPr sz="1600" i="1" spc="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меньше</a:t>
            </a:r>
            <a:r>
              <a:rPr sz="1600" i="1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r>
              <a:rPr sz="16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600" i="1" spc="-50" dirty="0">
                <a:solidFill>
                  <a:srgbClr val="404040"/>
                </a:solidFill>
                <a:latin typeface="Times New Roman"/>
                <a:cs typeface="Times New Roman"/>
              </a:rPr>
              <a:t>х</a:t>
            </a:r>
            <a:r>
              <a:rPr sz="1600" i="1" spc="-30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дов</a:t>
            </a:r>
            <a:r>
              <a:rPr sz="1600" i="1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1600" i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про</a:t>
            </a:r>
            <a:r>
              <a:rPr sz="1600" i="1" spc="-20" dirty="0">
                <a:solidFill>
                  <a:srgbClr val="404040"/>
                </a:solidFill>
                <a:latin typeface="Times New Roman"/>
                <a:cs typeface="Times New Roman"/>
              </a:rPr>
              <a:t>ф</a:t>
            </a:r>
            <a:r>
              <a:rPr sz="1600" i="1" spc="-10" dirty="0">
                <a:solidFill>
                  <a:srgbClr val="404040"/>
                </a:solidFill>
                <a:latin typeface="Times New Roman"/>
                <a:cs typeface="Times New Roman"/>
              </a:rPr>
              <a:t>ицит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700"/>
              </a:lnSpc>
              <a:spcBef>
                <a:spcPts val="99"/>
              </a:spcBef>
            </a:pPr>
            <a:endParaRPr sz="1700" dirty="0"/>
          </a:p>
          <a:p>
            <a:pPr marL="227329">
              <a:lnSpc>
                <a:spcPct val="100000"/>
              </a:lnSpc>
              <a:tabLst>
                <a:tab pos="3251835" algn="l"/>
                <a:tab pos="6421120" algn="l"/>
              </a:tabLst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2</a:t>
            </a:r>
            <a:r>
              <a:rPr sz="20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14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г</a:t>
            </a:r>
            <a:r>
              <a:rPr sz="20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д	2</a:t>
            </a:r>
            <a:r>
              <a:rPr sz="20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15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г</a:t>
            </a:r>
            <a:r>
              <a:rPr sz="20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д	2</a:t>
            </a:r>
            <a:r>
              <a:rPr sz="20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0</a:t>
            </a:r>
            <a:r>
              <a:rPr sz="20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16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г</a:t>
            </a:r>
            <a:r>
              <a:rPr sz="20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>
                <a:solidFill>
                  <a:srgbClr val="404040"/>
                </a:solidFill>
                <a:latin typeface="Times New Roman"/>
                <a:cs typeface="Times New Roman"/>
              </a:rPr>
              <a:t>д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6405" y="4019550"/>
            <a:ext cx="1036282" cy="92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ct val="100000"/>
              </a:lnSpc>
            </a:pPr>
            <a:r>
              <a:rPr lang="ru-RU" sz="20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256129</a:t>
            </a:r>
            <a:endParaRPr sz="2000" dirty="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25"/>
              </a:spcBef>
            </a:pPr>
            <a:r>
              <a:rPr lang="ru-RU" sz="14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тыс. </a:t>
            </a:r>
            <a:r>
              <a:rPr lang="ru-RU" sz="1400" b="1" spc="0" dirty="0" smtClean="0">
                <a:solidFill>
                  <a:srgbClr val="404040"/>
                </a:solidFill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Д</a:t>
            </a:r>
            <a:r>
              <a:rPr sz="20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о</a:t>
            </a:r>
            <a:r>
              <a:rPr sz="20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х</a:t>
            </a:r>
            <a:r>
              <a:rPr sz="20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д</a:t>
            </a:r>
            <a:r>
              <a:rPr sz="2000" b="1" spc="0" dirty="0">
                <a:solidFill>
                  <a:srgbClr val="00AF50"/>
                </a:solidFill>
                <a:latin typeface="Times New Roman"/>
                <a:cs typeface="Times New Roman"/>
              </a:rPr>
              <a:t>ы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40602" y="4062221"/>
            <a:ext cx="1036574" cy="92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>
              <a:lnSpc>
                <a:spcPct val="100000"/>
              </a:lnSpc>
            </a:pPr>
            <a:r>
              <a:rPr lang="ru-RU" sz="20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275211</a:t>
            </a:r>
            <a:endParaRPr sz="2000" dirty="0">
              <a:latin typeface="Times New Roman"/>
              <a:cs typeface="Times New Roman"/>
            </a:endParaRPr>
          </a:p>
          <a:p>
            <a:pPr marL="40640">
              <a:lnSpc>
                <a:spcPct val="100000"/>
              </a:lnSpc>
              <a:spcBef>
                <a:spcPts val="25"/>
              </a:spcBef>
            </a:pPr>
            <a:r>
              <a:rPr lang="ru-RU" sz="14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тыс. рублей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Д</a:t>
            </a:r>
            <a:r>
              <a:rPr sz="20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о</a:t>
            </a:r>
            <a:r>
              <a:rPr sz="20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х</a:t>
            </a:r>
            <a:r>
              <a:rPr sz="20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д</a:t>
            </a:r>
            <a:r>
              <a:rPr sz="2000" b="1" spc="0" dirty="0">
                <a:solidFill>
                  <a:srgbClr val="00AF50"/>
                </a:solidFill>
                <a:latin typeface="Times New Roman"/>
                <a:cs typeface="Times New Roman"/>
              </a:rPr>
              <a:t>ы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16926" y="4019550"/>
            <a:ext cx="1053338" cy="92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ct val="100000"/>
              </a:lnSpc>
            </a:pPr>
            <a:r>
              <a:rPr lang="ru-RU" sz="20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279602</a:t>
            </a:r>
            <a:endParaRPr sz="2000" dirty="0">
              <a:latin typeface="Times New Roman"/>
              <a:cs typeface="Times New Roman"/>
            </a:endParaRPr>
          </a:p>
          <a:p>
            <a:pPr marL="27940">
              <a:lnSpc>
                <a:spcPct val="100000"/>
              </a:lnSpc>
              <a:spcBef>
                <a:spcPts val="25"/>
              </a:spcBef>
            </a:pPr>
            <a:r>
              <a:rPr lang="ru-RU" sz="14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тыс. рублей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b="1" dirty="0">
                <a:solidFill>
                  <a:srgbClr val="CC6600"/>
                </a:solidFill>
                <a:latin typeface="Times New Roman"/>
                <a:cs typeface="Times New Roman"/>
              </a:rPr>
              <a:t>Ра</a:t>
            </a:r>
            <a:r>
              <a:rPr sz="2000" b="1" spc="-20" dirty="0">
                <a:solidFill>
                  <a:srgbClr val="CC6600"/>
                </a:solidFill>
                <a:latin typeface="Times New Roman"/>
                <a:cs typeface="Times New Roman"/>
              </a:rPr>
              <a:t>с</a:t>
            </a:r>
            <a:r>
              <a:rPr sz="2000" b="1" spc="-70" dirty="0">
                <a:solidFill>
                  <a:srgbClr val="CC6600"/>
                </a:solidFill>
                <a:latin typeface="Times New Roman"/>
                <a:cs typeface="Times New Roman"/>
              </a:rPr>
              <a:t>х</a:t>
            </a:r>
            <a:r>
              <a:rPr sz="2000" b="1" spc="-55" dirty="0">
                <a:solidFill>
                  <a:srgbClr val="CC660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CC6600"/>
                </a:solidFill>
                <a:latin typeface="Times New Roman"/>
                <a:cs typeface="Times New Roman"/>
              </a:rPr>
              <a:t>д</a:t>
            </a:r>
            <a:r>
              <a:rPr sz="2000" b="1" spc="0" dirty="0">
                <a:solidFill>
                  <a:srgbClr val="CC6600"/>
                </a:solidFill>
                <a:latin typeface="Times New Roman"/>
                <a:cs typeface="Times New Roman"/>
              </a:rPr>
              <a:t>ы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95398" y="4019550"/>
            <a:ext cx="1048410" cy="92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ct val="100000"/>
              </a:lnSpc>
            </a:pPr>
            <a:r>
              <a:rPr lang="ru-RU" sz="20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258574</a:t>
            </a:r>
            <a:endParaRPr sz="2000" dirty="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  <a:spcBef>
                <a:spcPts val="25"/>
              </a:spcBef>
            </a:pPr>
            <a:r>
              <a:rPr lang="ru-RU" sz="14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тыс</a:t>
            </a:r>
            <a:r>
              <a:rPr lang="ru-RU" sz="1400" b="1" spc="0" dirty="0" smtClean="0">
                <a:solidFill>
                  <a:srgbClr val="404040"/>
                </a:solidFill>
                <a:latin typeface="Times New Roman"/>
                <a:cs typeface="Times New Roman"/>
              </a:rPr>
              <a:t>. рублей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b="1" dirty="0">
                <a:solidFill>
                  <a:srgbClr val="CC6600"/>
                </a:solidFill>
                <a:latin typeface="Times New Roman"/>
                <a:cs typeface="Times New Roman"/>
              </a:rPr>
              <a:t>Ра</a:t>
            </a:r>
            <a:r>
              <a:rPr sz="2000" b="1" spc="-20" dirty="0">
                <a:solidFill>
                  <a:srgbClr val="CC6600"/>
                </a:solidFill>
                <a:latin typeface="Times New Roman"/>
                <a:cs typeface="Times New Roman"/>
              </a:rPr>
              <a:t>с</a:t>
            </a:r>
            <a:r>
              <a:rPr sz="2000" b="1" spc="-70" dirty="0">
                <a:solidFill>
                  <a:srgbClr val="CC6600"/>
                </a:solidFill>
                <a:latin typeface="Times New Roman"/>
                <a:cs typeface="Times New Roman"/>
              </a:rPr>
              <a:t>х</a:t>
            </a:r>
            <a:r>
              <a:rPr sz="2000" b="1" spc="-55" dirty="0">
                <a:solidFill>
                  <a:srgbClr val="CC660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CC6600"/>
                </a:solidFill>
                <a:latin typeface="Times New Roman"/>
                <a:cs typeface="Times New Roman"/>
              </a:rPr>
              <a:t>д</a:t>
            </a:r>
            <a:r>
              <a:rPr sz="2000" b="1" spc="0" dirty="0">
                <a:solidFill>
                  <a:srgbClr val="CC6600"/>
                </a:solidFill>
                <a:latin typeface="Times New Roman"/>
                <a:cs typeface="Times New Roman"/>
              </a:rPr>
              <a:t>ы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1453" y="4019550"/>
            <a:ext cx="988060" cy="92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ct val="100000"/>
              </a:lnSpc>
            </a:pPr>
            <a:r>
              <a:rPr lang="ru-RU" sz="20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267642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1400" b="1" dirty="0" smtClean="0">
                <a:solidFill>
                  <a:srgbClr val="404040"/>
                </a:solidFill>
                <a:latin typeface="Times New Roman"/>
                <a:cs typeface="Times New Roman"/>
              </a:rPr>
              <a:t>тыс</a:t>
            </a:r>
            <a:r>
              <a:rPr lang="ru-RU" sz="1400" b="1" spc="0" dirty="0" smtClean="0">
                <a:solidFill>
                  <a:srgbClr val="404040"/>
                </a:solidFill>
                <a:latin typeface="Times New Roman"/>
                <a:cs typeface="Times New Roman"/>
              </a:rPr>
              <a:t>. рублей</a:t>
            </a:r>
            <a:endParaRPr sz="1400" dirty="0">
              <a:latin typeface="Times New Roman"/>
              <a:cs typeface="Times New Roman"/>
            </a:endParaRPr>
          </a:p>
          <a:p>
            <a:pPr marL="111760">
              <a:lnSpc>
                <a:spcPct val="100000"/>
              </a:lnSpc>
              <a:spcBef>
                <a:spcPts val="705"/>
              </a:spcBef>
            </a:pP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Д</a:t>
            </a:r>
            <a:r>
              <a:rPr sz="20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о</a:t>
            </a:r>
            <a:r>
              <a:rPr sz="20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х</a:t>
            </a:r>
            <a:r>
              <a:rPr sz="20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д</a:t>
            </a:r>
            <a:r>
              <a:rPr sz="2000" b="1" spc="0" dirty="0">
                <a:solidFill>
                  <a:srgbClr val="00AF50"/>
                </a:solidFill>
                <a:latin typeface="Times New Roman"/>
                <a:cs typeface="Times New Roman"/>
              </a:rPr>
              <a:t>ы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79034" y="4019550"/>
            <a:ext cx="1042035" cy="92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ct val="100000"/>
              </a:lnSpc>
            </a:pPr>
            <a:r>
              <a:rPr lang="ru-RU" sz="2000" b="1" spc="5" dirty="0" smtClean="0">
                <a:solidFill>
                  <a:srgbClr val="404040"/>
                </a:solidFill>
                <a:latin typeface="Times New Roman"/>
                <a:cs typeface="Times New Roman"/>
              </a:rPr>
              <a:t>272024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1400" b="1" spc="0" dirty="0" smtClean="0">
                <a:solidFill>
                  <a:srgbClr val="404040"/>
                </a:solidFill>
                <a:latin typeface="Times New Roman"/>
                <a:cs typeface="Times New Roman"/>
              </a:rPr>
              <a:t>тыс. рублей</a:t>
            </a:r>
            <a:endParaRPr sz="1400" dirty="0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  <a:spcBef>
                <a:spcPts val="705"/>
              </a:spcBef>
            </a:pPr>
            <a:r>
              <a:rPr sz="2000" b="1" dirty="0">
                <a:solidFill>
                  <a:srgbClr val="CC6600"/>
                </a:solidFill>
                <a:latin typeface="Times New Roman"/>
                <a:cs typeface="Times New Roman"/>
              </a:rPr>
              <a:t>Ра</a:t>
            </a:r>
            <a:r>
              <a:rPr sz="2000" b="1" spc="-20" dirty="0">
                <a:solidFill>
                  <a:srgbClr val="CC6600"/>
                </a:solidFill>
                <a:latin typeface="Times New Roman"/>
                <a:cs typeface="Times New Roman"/>
              </a:rPr>
              <a:t>с</a:t>
            </a:r>
            <a:r>
              <a:rPr sz="2000" b="1" spc="-70" dirty="0">
                <a:solidFill>
                  <a:srgbClr val="CC6600"/>
                </a:solidFill>
                <a:latin typeface="Times New Roman"/>
                <a:cs typeface="Times New Roman"/>
              </a:rPr>
              <a:t>х</a:t>
            </a:r>
            <a:r>
              <a:rPr sz="2000" b="1" spc="-55" dirty="0">
                <a:solidFill>
                  <a:srgbClr val="CC660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CC6600"/>
                </a:solidFill>
                <a:latin typeface="Times New Roman"/>
                <a:cs typeface="Times New Roman"/>
              </a:rPr>
              <a:t>д</a:t>
            </a:r>
            <a:r>
              <a:rPr sz="2000" b="1" spc="0" dirty="0">
                <a:solidFill>
                  <a:srgbClr val="CC6600"/>
                </a:solidFill>
                <a:latin typeface="Times New Roman"/>
                <a:cs typeface="Times New Roman"/>
              </a:rPr>
              <a:t>ы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18103" y="5228463"/>
            <a:ext cx="183515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pc="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Дефицит</a:t>
            </a:r>
            <a:r>
              <a:rPr sz="1800" b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0" dirty="0" smtClean="0">
                <a:latin typeface="Times New Roman"/>
                <a:cs typeface="Times New Roman"/>
              </a:rPr>
              <a:t>4382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тыс. рублей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93483" y="5228463"/>
            <a:ext cx="182245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pc="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Дефицит</a:t>
            </a:r>
            <a:r>
              <a:rPr sz="1800" b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8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85" dirty="0" smtClean="0">
                <a:latin typeface="Times New Roman"/>
                <a:cs typeface="Times New Roman"/>
              </a:rPr>
              <a:t>4390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тыс. рублей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2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юджет 2014-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6408712" cy="230425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Основные характеристики бюджета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2050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281374"/>
              </p:ext>
            </p:extLst>
          </p:nvPr>
        </p:nvGraphicFramePr>
        <p:xfrm>
          <a:off x="539750" y="2565400"/>
          <a:ext cx="51784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Лист" r:id="rId4" imgW="4705446" imgH="3905280" progId="Excel.Sheet.8">
                  <p:embed/>
                </p:oleObj>
              </mc:Choice>
              <mc:Fallback>
                <p:oleObj name="Лист" r:id="rId4" imgW="4705446" imgH="3905280" progId="Excel.Shee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565400"/>
                        <a:ext cx="5178425" cy="434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67944" y="42210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1613916"/>
            <a:ext cx="2756916" cy="240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307" y="1728596"/>
            <a:ext cx="2554605" cy="217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Н</a:t>
            </a:r>
            <a:r>
              <a:rPr sz="1600" b="1" spc="-15" dirty="0">
                <a:latin typeface="Times New Roman"/>
                <a:cs typeface="Times New Roman"/>
              </a:rPr>
              <a:t>АЛ</a:t>
            </a:r>
            <a:r>
              <a:rPr sz="1600" b="1" spc="-25" dirty="0">
                <a:latin typeface="Times New Roman"/>
                <a:cs typeface="Times New Roman"/>
              </a:rPr>
              <a:t>О</a:t>
            </a:r>
            <a:r>
              <a:rPr sz="1600" b="1" spc="-50" dirty="0">
                <a:latin typeface="Times New Roman"/>
                <a:cs typeface="Times New Roman"/>
              </a:rPr>
              <a:t>Г</a:t>
            </a:r>
            <a:r>
              <a:rPr sz="1600" b="1" spc="-25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ВЫЕ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Д</a:t>
            </a:r>
            <a:r>
              <a:rPr sz="1600" b="1" spc="-145" dirty="0">
                <a:latin typeface="Times New Roman"/>
                <a:cs typeface="Times New Roman"/>
              </a:rPr>
              <a:t>О</a:t>
            </a:r>
            <a:r>
              <a:rPr sz="1600" b="1" spc="-114" dirty="0">
                <a:latin typeface="Times New Roman"/>
                <a:cs typeface="Times New Roman"/>
              </a:rPr>
              <a:t>Х</a:t>
            </a:r>
            <a:r>
              <a:rPr sz="1600" b="1" spc="-105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ДЫ</a:t>
            </a:r>
            <a:endParaRPr sz="1600">
              <a:latin typeface="Times New Roman"/>
              <a:cs typeface="Times New Roman"/>
            </a:endParaRPr>
          </a:p>
          <a:p>
            <a:pPr marL="12700" marR="6350" indent="0" algn="ctr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хо</a:t>
            </a:r>
            <a:r>
              <a:rPr sz="1400" spc="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п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0" dirty="0">
                <a:latin typeface="Times New Roman"/>
                <a:cs typeface="Times New Roman"/>
              </a:rPr>
              <a:t>см</a:t>
            </a:r>
            <a:r>
              <a:rPr sz="1400" spc="-25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0" dirty="0">
                <a:latin typeface="Times New Roman"/>
                <a:cs typeface="Times New Roman"/>
              </a:rPr>
              <a:t>рен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0" dirty="0">
                <a:latin typeface="Times New Roman"/>
                <a:cs typeface="Times New Roman"/>
              </a:rPr>
              <a:t>ых за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0" dirty="0">
                <a:latin typeface="Times New Roman"/>
                <a:cs typeface="Times New Roman"/>
              </a:rPr>
              <a:t>он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spc="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во</a:t>
            </a:r>
            <a:r>
              <a:rPr sz="1400" spc="0" dirty="0">
                <a:latin typeface="Times New Roman"/>
                <a:cs typeface="Times New Roman"/>
              </a:rPr>
              <a:t>м</a:t>
            </a:r>
            <a:r>
              <a:rPr sz="1400" spc="-40" dirty="0">
                <a:latin typeface="Times New Roman"/>
                <a:cs typeface="Times New Roman"/>
              </a:rPr>
              <a:t> Р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ссийс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0" dirty="0">
                <a:latin typeface="Times New Roman"/>
                <a:cs typeface="Times New Roman"/>
              </a:rPr>
              <a:t>ой </a:t>
            </a:r>
            <a:r>
              <a:rPr sz="1400" spc="-1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0" dirty="0">
                <a:latin typeface="Times New Roman"/>
                <a:cs typeface="Times New Roman"/>
              </a:rPr>
              <a:t>ации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0" dirty="0">
                <a:latin typeface="Times New Roman"/>
                <a:cs typeface="Times New Roman"/>
              </a:rPr>
              <a:t>ов 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spc="0" dirty="0">
                <a:latin typeface="Times New Roman"/>
                <a:cs typeface="Times New Roman"/>
              </a:rPr>
              <a:t>боров,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м числе </a:t>
            </a:r>
            <a:r>
              <a:rPr sz="1400" spc="-25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0" dirty="0">
                <a:latin typeface="Times New Roman"/>
                <a:cs typeface="Times New Roman"/>
              </a:rPr>
              <a:t>ов,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специ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0" dirty="0">
                <a:latin typeface="Times New Roman"/>
                <a:cs typeface="Times New Roman"/>
              </a:rPr>
              <a:t>ными 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0" dirty="0">
                <a:latin typeface="Times New Roman"/>
                <a:cs typeface="Times New Roman"/>
              </a:rPr>
              <a:t>овыми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реж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spc="0" dirty="0">
                <a:latin typeface="Times New Roman"/>
                <a:cs typeface="Times New Roman"/>
              </a:rPr>
              <a:t>ами,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и за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0" dirty="0">
                <a:latin typeface="Times New Roman"/>
                <a:cs typeface="Times New Roman"/>
              </a:rPr>
              <a:t>он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spc="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во</a:t>
            </a:r>
            <a:r>
              <a:rPr sz="1400" spc="0" dirty="0">
                <a:latin typeface="Times New Roman"/>
                <a:cs typeface="Times New Roman"/>
              </a:rPr>
              <a:t>м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Киро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0" dirty="0">
                <a:latin typeface="Times New Roman"/>
                <a:cs typeface="Times New Roman"/>
              </a:rPr>
              <a:t>с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0" dirty="0">
                <a:latin typeface="Times New Roman"/>
                <a:cs typeface="Times New Roman"/>
              </a:rPr>
              <a:t>ой 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0" dirty="0">
                <a:latin typeface="Times New Roman"/>
                <a:cs typeface="Times New Roman"/>
              </a:rPr>
              <a:t>асти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реги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spc="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spc="0" dirty="0">
                <a:latin typeface="Times New Roman"/>
                <a:cs typeface="Times New Roman"/>
              </a:rPr>
              <a:t>х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0" dirty="0">
                <a:latin typeface="Times New Roman"/>
                <a:cs typeface="Times New Roman"/>
              </a:rPr>
              <a:t>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71615" y="1613916"/>
            <a:ext cx="2971799" cy="2400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0234" y="1713357"/>
            <a:ext cx="274066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2755" marR="445770" indent="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Б</a:t>
            </a:r>
            <a:r>
              <a:rPr sz="1600" b="1" spc="10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ЗВ</a:t>
            </a:r>
            <a:r>
              <a:rPr sz="1600" b="1" spc="-20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ЗМ</a:t>
            </a:r>
            <a:r>
              <a:rPr sz="1600" b="1" spc="10" dirty="0">
                <a:latin typeface="Times New Roman"/>
                <a:cs typeface="Times New Roman"/>
              </a:rPr>
              <a:t>Е</a:t>
            </a:r>
            <a:r>
              <a:rPr sz="1600" b="1" spc="-110" dirty="0">
                <a:latin typeface="Times New Roman"/>
                <a:cs typeface="Times New Roman"/>
              </a:rPr>
              <a:t>З</a:t>
            </a:r>
            <a:r>
              <a:rPr sz="1600" b="1" spc="-15" dirty="0">
                <a:latin typeface="Times New Roman"/>
                <a:cs typeface="Times New Roman"/>
              </a:rPr>
              <a:t>Д</a:t>
            </a:r>
            <a:r>
              <a:rPr sz="1600" b="1" spc="-25" dirty="0">
                <a:latin typeface="Times New Roman"/>
                <a:cs typeface="Times New Roman"/>
              </a:rPr>
              <a:t>Н</a:t>
            </a:r>
            <a:r>
              <a:rPr sz="1600" b="1" spc="-15" dirty="0">
                <a:latin typeface="Times New Roman"/>
                <a:cs typeface="Times New Roman"/>
              </a:rPr>
              <a:t>ЫЕ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П</a:t>
            </a:r>
            <a:r>
              <a:rPr sz="1600" b="1" spc="0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СТ</a:t>
            </a:r>
            <a:r>
              <a:rPr sz="1600" b="1" spc="-10" dirty="0">
                <a:latin typeface="Times New Roman"/>
                <a:cs typeface="Times New Roman"/>
              </a:rPr>
              <a:t>У</a:t>
            </a:r>
            <a:r>
              <a:rPr sz="1600" b="1" spc="-25" dirty="0">
                <a:latin typeface="Times New Roman"/>
                <a:cs typeface="Times New Roman"/>
              </a:rPr>
              <a:t>П</a:t>
            </a:r>
            <a:r>
              <a:rPr sz="1600" b="1" spc="-15" dirty="0">
                <a:latin typeface="Times New Roman"/>
                <a:cs typeface="Times New Roman"/>
              </a:rPr>
              <a:t>ЛЕН</a:t>
            </a:r>
            <a:r>
              <a:rPr sz="1600" b="1" spc="-25" dirty="0">
                <a:latin typeface="Times New Roman"/>
                <a:cs typeface="Times New Roman"/>
              </a:rPr>
              <a:t>И</a:t>
            </a:r>
            <a:r>
              <a:rPr sz="1600" b="1" spc="-15" dirty="0">
                <a:latin typeface="Times New Roman"/>
                <a:cs typeface="Times New Roman"/>
              </a:rPr>
              <a:t>Я</a:t>
            </a:r>
            <a:endParaRPr sz="1600" dirty="0">
              <a:latin typeface="Times New Roman"/>
              <a:cs typeface="Times New Roman"/>
            </a:endParaRPr>
          </a:p>
          <a:p>
            <a:pPr marL="12700" marR="6350" indent="-1270" algn="ctr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0" dirty="0">
                <a:latin typeface="Times New Roman"/>
                <a:cs typeface="Times New Roman"/>
              </a:rPr>
              <a:t>паю</a:t>
            </a:r>
            <a:r>
              <a:rPr sz="1400" spc="-10" dirty="0">
                <a:latin typeface="Times New Roman"/>
                <a:cs typeface="Times New Roman"/>
              </a:rPr>
              <a:t>щ</a:t>
            </a:r>
            <a:r>
              <a:rPr sz="1400" spc="0" dirty="0">
                <a:latin typeface="Times New Roman"/>
                <a:cs typeface="Times New Roman"/>
              </a:rPr>
              <a:t>ие 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spc="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spc="0" dirty="0">
                <a:latin typeface="Times New Roman"/>
                <a:cs typeface="Times New Roman"/>
              </a:rPr>
              <a:t>ет де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0" dirty="0">
                <a:latin typeface="Times New Roman"/>
                <a:cs typeface="Times New Roman"/>
              </a:rPr>
              <a:t>еж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0" dirty="0">
                <a:latin typeface="Times New Roman"/>
                <a:cs typeface="Times New Roman"/>
              </a:rPr>
              <a:t>ые 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0" dirty="0">
                <a:latin typeface="Times New Roman"/>
                <a:cs typeface="Times New Roman"/>
              </a:rPr>
              <a:t>дст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0" dirty="0">
                <a:latin typeface="Times New Roman"/>
                <a:cs typeface="Times New Roman"/>
              </a:rPr>
              <a:t>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на </a:t>
            </a:r>
            <a:r>
              <a:rPr sz="1400" spc="-25" dirty="0">
                <a:latin typeface="Times New Roman"/>
                <a:cs typeface="Times New Roman"/>
              </a:rPr>
              <a:t>б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0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0" dirty="0">
                <a:latin typeface="Times New Roman"/>
                <a:cs typeface="Times New Roman"/>
              </a:rPr>
              <a:t>оз</a:t>
            </a:r>
            <a:r>
              <a:rPr sz="1400" spc="-10" dirty="0">
                <a:latin typeface="Times New Roman"/>
                <a:cs typeface="Times New Roman"/>
              </a:rPr>
              <a:t>в</a:t>
            </a:r>
            <a:r>
              <a:rPr sz="1400" spc="0" dirty="0">
                <a:latin typeface="Times New Roman"/>
                <a:cs typeface="Times New Roman"/>
              </a:rPr>
              <a:t>р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0" dirty="0">
                <a:latin typeface="Times New Roman"/>
                <a:cs typeface="Times New Roman"/>
              </a:rPr>
              <a:t>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и 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0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0" dirty="0">
                <a:latin typeface="Times New Roman"/>
                <a:cs typeface="Times New Roman"/>
              </a:rPr>
              <a:t>м</a:t>
            </a:r>
            <a:r>
              <a:rPr sz="1400" spc="5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0" dirty="0">
                <a:latin typeface="Times New Roman"/>
                <a:cs typeface="Times New Roman"/>
              </a:rPr>
              <a:t>дной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сно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0" dirty="0" err="1">
                <a:latin typeface="Times New Roman"/>
                <a:cs typeface="Times New Roman"/>
              </a:rPr>
              <a:t>из</a:t>
            </a:r>
            <a:r>
              <a:rPr sz="1400" spc="0" dirty="0">
                <a:latin typeface="Times New Roman"/>
                <a:cs typeface="Times New Roman"/>
              </a:rPr>
              <a:t> </a:t>
            </a:r>
            <a:r>
              <a:rPr lang="ru-RU" sz="1400" spc="0" dirty="0" smtClean="0">
                <a:latin typeface="Times New Roman"/>
                <a:cs typeface="Times New Roman"/>
              </a:rPr>
              <a:t>областного</a:t>
            </a:r>
            <a:r>
              <a:rPr sz="1400" spc="-35" dirty="0" smtClean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spc="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0" dirty="0">
                <a:latin typeface="Times New Roman"/>
                <a:cs typeface="Times New Roman"/>
              </a:rPr>
              <a:t>а (ме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spc="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spc="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spc="0" dirty="0">
                <a:latin typeface="Times New Roman"/>
                <a:cs typeface="Times New Roman"/>
              </a:rPr>
              <a:t>е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0" dirty="0">
                <a:latin typeface="Times New Roman"/>
                <a:cs typeface="Times New Roman"/>
              </a:rPr>
              <a:t>ран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spc="0" dirty="0">
                <a:latin typeface="Times New Roman"/>
                <a:cs typeface="Times New Roman"/>
              </a:rPr>
              <a:t>фе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0" dirty="0">
                <a:latin typeface="Times New Roman"/>
                <a:cs typeface="Times New Roman"/>
              </a:rPr>
              <a:t>ты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ви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0" dirty="0">
                <a:latin typeface="Times New Roman"/>
                <a:cs typeface="Times New Roman"/>
              </a:rPr>
              <a:t>е д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0" dirty="0">
                <a:latin typeface="Times New Roman"/>
                <a:cs typeface="Times New Roman"/>
              </a:rPr>
              <a:t>аций,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0" dirty="0">
                <a:latin typeface="Times New Roman"/>
                <a:cs typeface="Times New Roman"/>
              </a:rPr>
              <a:t>бсидий,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spc="0" dirty="0">
                <a:latin typeface="Times New Roman"/>
                <a:cs typeface="Times New Roman"/>
              </a:rPr>
              <a:t>б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0" dirty="0">
                <a:latin typeface="Times New Roman"/>
                <a:cs typeface="Times New Roman"/>
              </a:rPr>
              <a:t>енций),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а 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0" dirty="0">
                <a:latin typeface="Times New Roman"/>
                <a:cs typeface="Times New Roman"/>
              </a:rPr>
              <a:t>ак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spc="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пе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40" dirty="0">
                <a:latin typeface="Times New Roman"/>
                <a:cs typeface="Times New Roman"/>
              </a:rPr>
              <a:t>е</a:t>
            </a:r>
            <a:r>
              <a:rPr sz="1400" spc="0" dirty="0">
                <a:latin typeface="Times New Roman"/>
                <a:cs typeface="Times New Roman"/>
              </a:rPr>
              <a:t>числения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физич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spc="0" dirty="0">
                <a:latin typeface="Times New Roman"/>
                <a:cs typeface="Times New Roman"/>
              </a:rPr>
              <a:t>ских 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spc="0" dirty="0">
                <a:latin typeface="Times New Roman"/>
                <a:cs typeface="Times New Roman"/>
              </a:rPr>
              <a:t>ридич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spc="0" dirty="0">
                <a:latin typeface="Times New Roman"/>
                <a:cs typeface="Times New Roman"/>
              </a:rPr>
              <a:t>ск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spc="0" dirty="0">
                <a:latin typeface="Times New Roman"/>
                <a:cs typeface="Times New Roman"/>
              </a:rPr>
              <a:t>х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0" dirty="0">
                <a:latin typeface="Times New Roman"/>
                <a:cs typeface="Times New Roman"/>
              </a:rPr>
              <a:t>иц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76372" y="1613916"/>
            <a:ext cx="2898648" cy="240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94482" y="1728596"/>
            <a:ext cx="2665095" cy="217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Н</a:t>
            </a:r>
            <a:r>
              <a:rPr sz="1600" b="1" spc="-15" dirty="0">
                <a:latin typeface="Times New Roman"/>
                <a:cs typeface="Times New Roman"/>
              </a:rPr>
              <a:t>ЕНАЛ</a:t>
            </a:r>
            <a:r>
              <a:rPr sz="1600" b="1" spc="-25" dirty="0">
                <a:latin typeface="Times New Roman"/>
                <a:cs typeface="Times New Roman"/>
              </a:rPr>
              <a:t>О</a:t>
            </a:r>
            <a:r>
              <a:rPr sz="1600" b="1" spc="-50" dirty="0">
                <a:latin typeface="Times New Roman"/>
                <a:cs typeface="Times New Roman"/>
              </a:rPr>
              <a:t>Г</a:t>
            </a:r>
            <a:r>
              <a:rPr sz="1600" b="1" spc="-25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ВЫЕ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Д</a:t>
            </a:r>
            <a:r>
              <a:rPr sz="1600" b="1" spc="-145" dirty="0">
                <a:latin typeface="Times New Roman"/>
                <a:cs typeface="Times New Roman"/>
              </a:rPr>
              <a:t>О</a:t>
            </a:r>
            <a:r>
              <a:rPr sz="1600" b="1" spc="-114" dirty="0">
                <a:latin typeface="Times New Roman"/>
                <a:cs typeface="Times New Roman"/>
              </a:rPr>
              <a:t>Х</a:t>
            </a:r>
            <a:r>
              <a:rPr sz="1600" b="1" spc="-105" dirty="0">
                <a:latin typeface="Times New Roman"/>
                <a:cs typeface="Times New Roman"/>
              </a:rPr>
              <a:t>О</a:t>
            </a:r>
            <a:r>
              <a:rPr sz="1600" b="1" spc="-15" dirty="0">
                <a:latin typeface="Times New Roman"/>
                <a:cs typeface="Times New Roman"/>
              </a:rPr>
              <a:t>ДЫ</a:t>
            </a:r>
            <a:endParaRPr sz="1600" dirty="0">
              <a:latin typeface="Times New Roman"/>
              <a:cs typeface="Times New Roman"/>
            </a:endParaRPr>
          </a:p>
          <a:p>
            <a:pPr marL="12065" marR="6350" indent="1270" algn="ctr">
              <a:lnSpc>
                <a:spcPct val="100000"/>
              </a:lnSpc>
              <a:spcBef>
                <a:spcPts val="10"/>
              </a:spcBef>
            </a:pPr>
            <a:r>
              <a:rPr sz="1400" spc="-10" dirty="0">
                <a:latin typeface="Times New Roman"/>
                <a:cs typeface="Times New Roman"/>
              </a:rPr>
              <a:t>Пл</a:t>
            </a:r>
            <a:r>
              <a:rPr sz="1400" spc="-40" dirty="0">
                <a:latin typeface="Times New Roman"/>
                <a:cs typeface="Times New Roman"/>
              </a:rPr>
              <a:t>а</a:t>
            </a:r>
            <a:r>
              <a:rPr sz="1400" spc="0" dirty="0">
                <a:latin typeface="Times New Roman"/>
                <a:cs typeface="Times New Roman"/>
              </a:rPr>
              <a:t>тежи,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0" dirty="0">
                <a:latin typeface="Times New Roman"/>
                <a:cs typeface="Times New Roman"/>
              </a:rPr>
              <a:t>орые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</a:t>
            </a:r>
            <a:r>
              <a:rPr sz="1400" spc="0" dirty="0">
                <a:latin typeface="Times New Roman"/>
                <a:cs typeface="Times New Roman"/>
              </a:rPr>
              <a:t>к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5" dirty="0">
                <a:latin typeface="Times New Roman"/>
                <a:cs typeface="Times New Roman"/>
              </a:rPr>
              <a:t>ю</a:t>
            </a:r>
            <a:r>
              <a:rPr sz="1400" spc="0" dirty="0">
                <a:latin typeface="Times New Roman"/>
                <a:cs typeface="Times New Roman"/>
              </a:rPr>
              <a:t>ча</a:t>
            </a:r>
            <a:r>
              <a:rPr sz="1400" spc="-35" dirty="0">
                <a:latin typeface="Times New Roman"/>
                <a:cs typeface="Times New Roman"/>
              </a:rPr>
              <a:t>ю</a:t>
            </a:r>
            <a:r>
              <a:rPr sz="1400" spc="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в </a:t>
            </a:r>
            <a:r>
              <a:rPr lang="ru-RU" sz="1400" spc="10" dirty="0" smtClean="0">
                <a:latin typeface="Times New Roman"/>
                <a:cs typeface="Times New Roman"/>
              </a:rPr>
              <a:t>себя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latin typeface="Times New Roman"/>
                <a:cs typeface="Times New Roman"/>
              </a:rPr>
              <a:t>возмездные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lang="ru-RU" sz="1400" spc="0" dirty="0" smtClean="0">
                <a:latin typeface="Times New Roman"/>
                <a:cs typeface="Times New Roman"/>
              </a:rPr>
              <a:t>операции</a:t>
            </a:r>
            <a:r>
              <a:rPr sz="1400" spc="-40" dirty="0" smtClean="0">
                <a:latin typeface="Times New Roman"/>
                <a:cs typeface="Times New Roman"/>
              </a:rPr>
              <a:t> </a:t>
            </a:r>
            <a:r>
              <a:rPr lang="ru-RU" sz="1400" spc="-20" dirty="0" smtClean="0">
                <a:latin typeface="Times New Roman"/>
                <a:cs typeface="Times New Roman"/>
              </a:rPr>
              <a:t>от</a:t>
            </a:r>
            <a:r>
              <a:rPr sz="1400" spc="0" dirty="0" smtClean="0">
                <a:latin typeface="Times New Roman"/>
                <a:cs typeface="Times New Roman"/>
              </a:rPr>
              <a:t> </a:t>
            </a:r>
            <a:r>
              <a:rPr lang="ru-RU" sz="1400" spc="0" dirty="0" smtClean="0">
                <a:latin typeface="Times New Roman"/>
                <a:cs typeface="Times New Roman"/>
              </a:rPr>
              <a:t>прямого</a:t>
            </a:r>
            <a:r>
              <a:rPr sz="1400" spc="-35" dirty="0" smtClean="0">
                <a:latin typeface="Times New Roman"/>
                <a:cs typeface="Times New Roman"/>
              </a:rPr>
              <a:t> </a:t>
            </a:r>
            <a:r>
              <a:rPr lang="ru-RU" sz="1400" spc="0" dirty="0" smtClean="0">
                <a:latin typeface="Times New Roman"/>
                <a:cs typeface="Times New Roman"/>
              </a:rPr>
              <a:t>предоставления</a:t>
            </a:r>
            <a:r>
              <a:rPr sz="1400" spc="0" dirty="0" smtClean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муниципалитетам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spc="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0" dirty="0">
                <a:latin typeface="Times New Roman"/>
                <a:cs typeface="Times New Roman"/>
              </a:rPr>
              <a:t>ание им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0" dirty="0">
                <a:latin typeface="Times New Roman"/>
                <a:cs typeface="Times New Roman"/>
              </a:rPr>
              <a:t>щ</a:t>
            </a:r>
            <a:r>
              <a:rPr sz="1400" spc="30" dirty="0">
                <a:latin typeface="Times New Roman"/>
                <a:cs typeface="Times New Roman"/>
              </a:rPr>
              <a:t>е</a:t>
            </a:r>
            <a:r>
              <a:rPr sz="1400" spc="0" dirty="0">
                <a:latin typeface="Times New Roman"/>
                <a:cs typeface="Times New Roman"/>
              </a:rPr>
              <a:t>ст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0" dirty="0">
                <a:latin typeface="Times New Roman"/>
                <a:cs typeface="Times New Roman"/>
              </a:rPr>
              <a:t>а и прир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дн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spc="0" dirty="0">
                <a:latin typeface="Times New Roman"/>
                <a:cs typeface="Times New Roman"/>
              </a:rPr>
              <a:t>х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р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0" dirty="0">
                <a:latin typeface="Times New Roman"/>
                <a:cs typeface="Times New Roman"/>
              </a:rPr>
              <a:t>рс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в,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раз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0" dirty="0">
                <a:latin typeface="Times New Roman"/>
                <a:cs typeface="Times New Roman"/>
              </a:rPr>
              <a:t>ич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ви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0" dirty="0">
                <a:latin typeface="Times New Roman"/>
                <a:cs typeface="Times New Roman"/>
              </a:rPr>
              <a:t>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0" dirty="0">
                <a:latin typeface="Times New Roman"/>
                <a:cs typeface="Times New Roman"/>
              </a:rPr>
              <a:t>сл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spc="-160" dirty="0">
                <a:latin typeface="Times New Roman"/>
                <a:cs typeface="Times New Roman"/>
              </a:rPr>
              <a:t>г</a:t>
            </a:r>
            <a:r>
              <a:rPr sz="1400" spc="0" dirty="0">
                <a:latin typeface="Times New Roman"/>
                <a:cs typeface="Times New Roman"/>
              </a:rPr>
              <a:t>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 т</a:t>
            </a:r>
            <a:r>
              <a:rPr sz="1400" spc="0" dirty="0">
                <a:latin typeface="Times New Roman"/>
                <a:cs typeface="Times New Roman"/>
              </a:rPr>
              <a:t>ак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spc="0" dirty="0">
                <a:latin typeface="Times New Roman"/>
                <a:cs typeface="Times New Roman"/>
              </a:rPr>
              <a:t>е 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0" dirty="0">
                <a:latin typeface="Times New Roman"/>
                <a:cs typeface="Times New Roman"/>
              </a:rPr>
              <a:t>тежи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ви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0" dirty="0">
                <a:latin typeface="Times New Roman"/>
                <a:cs typeface="Times New Roman"/>
              </a:rPr>
              <a:t>е 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0" dirty="0">
                <a:latin typeface="Times New Roman"/>
                <a:cs typeface="Times New Roman"/>
              </a:rPr>
              <a:t>раф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иных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spc="0" dirty="0">
                <a:latin typeface="Times New Roman"/>
                <a:cs typeface="Times New Roman"/>
              </a:rPr>
              <a:t>анк</a:t>
            </a:r>
            <a:r>
              <a:rPr sz="1400" spc="5" dirty="0">
                <a:latin typeface="Times New Roman"/>
                <a:cs typeface="Times New Roman"/>
              </a:rPr>
              <a:t>ц</a:t>
            </a:r>
            <a:r>
              <a:rPr sz="1400" spc="0" dirty="0">
                <a:latin typeface="Times New Roman"/>
                <a:cs typeface="Times New Roman"/>
              </a:rPr>
              <a:t>ий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за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0" dirty="0">
                <a:latin typeface="Times New Roman"/>
                <a:cs typeface="Times New Roman"/>
              </a:rPr>
              <a:t>на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spc="0" dirty="0">
                <a:latin typeface="Times New Roman"/>
                <a:cs typeface="Times New Roman"/>
              </a:rPr>
              <a:t>шение за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0" dirty="0">
                <a:latin typeface="Times New Roman"/>
                <a:cs typeface="Times New Roman"/>
              </a:rPr>
              <a:t>он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spc="0" dirty="0">
                <a:latin typeface="Times New Roman"/>
                <a:cs typeface="Times New Roman"/>
              </a:rPr>
              <a:t>ст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0" dirty="0">
                <a:latin typeface="Times New Roman"/>
                <a:cs typeface="Times New Roman"/>
              </a:rPr>
              <a:t>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6375" y="1412875"/>
            <a:ext cx="0" cy="179450"/>
          </a:xfrm>
          <a:custGeom>
            <a:avLst/>
            <a:gdLst/>
            <a:ahLst/>
            <a:cxnLst/>
            <a:rect l="l" t="t" r="r" b="b"/>
            <a:pathLst>
              <a:path h="179450">
                <a:moveTo>
                  <a:pt x="0" y="0"/>
                </a:moveTo>
                <a:lnTo>
                  <a:pt x="0" y="179450"/>
                </a:lnTo>
              </a:path>
            </a:pathLst>
          </a:custGeom>
          <a:ln w="28575">
            <a:solidFill>
              <a:srgbClr val="6F2F9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6100" y="1268475"/>
            <a:ext cx="0" cy="360299"/>
          </a:xfrm>
          <a:custGeom>
            <a:avLst/>
            <a:gdLst/>
            <a:ahLst/>
            <a:cxnLst/>
            <a:rect l="l" t="t" r="r" b="b"/>
            <a:pathLst>
              <a:path h="360299">
                <a:moveTo>
                  <a:pt x="0" y="0"/>
                </a:moveTo>
                <a:lnTo>
                  <a:pt x="0" y="360299"/>
                </a:lnTo>
              </a:path>
            </a:pathLst>
          </a:custGeom>
          <a:ln w="28575">
            <a:solidFill>
              <a:srgbClr val="6F2F9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96251" y="1412875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28575">
            <a:solidFill>
              <a:srgbClr val="6F2F9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6375" y="1412875"/>
            <a:ext cx="6130925" cy="0"/>
          </a:xfrm>
          <a:custGeom>
            <a:avLst/>
            <a:gdLst/>
            <a:ahLst/>
            <a:cxnLst/>
            <a:rect l="l" t="t" r="r" b="b"/>
            <a:pathLst>
              <a:path w="6130925">
                <a:moveTo>
                  <a:pt x="0" y="0"/>
                </a:moveTo>
                <a:lnTo>
                  <a:pt x="6130925" y="0"/>
                </a:lnTo>
              </a:path>
            </a:pathLst>
          </a:custGeom>
          <a:ln w="28575">
            <a:solidFill>
              <a:srgbClr val="6F2F9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0100" y="594359"/>
            <a:ext cx="7612380" cy="694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5377" y="664464"/>
            <a:ext cx="7084695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Arial Black"/>
                <a:cs typeface="Arial Black"/>
              </a:rPr>
              <a:t>Доходы</a:t>
            </a:r>
            <a:r>
              <a:rPr sz="1800" b="1" spc="-2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800" b="1" spc="0" dirty="0">
                <a:solidFill>
                  <a:srgbClr val="6F2F9F"/>
                </a:solidFill>
                <a:latin typeface="Arial Black"/>
                <a:cs typeface="Arial Black"/>
              </a:rPr>
              <a:t>бю</a:t>
            </a:r>
            <a:r>
              <a:rPr sz="1800" b="1" spc="-10" dirty="0">
                <a:solidFill>
                  <a:srgbClr val="6F2F9F"/>
                </a:solidFill>
                <a:latin typeface="Arial Black"/>
                <a:cs typeface="Arial Black"/>
              </a:rPr>
              <a:t>д</a:t>
            </a:r>
            <a:r>
              <a:rPr sz="1800" b="1" spc="0" dirty="0">
                <a:solidFill>
                  <a:srgbClr val="6F2F9F"/>
                </a:solidFill>
                <a:latin typeface="Arial Black"/>
                <a:cs typeface="Arial Black"/>
              </a:rPr>
              <a:t>жета</a:t>
            </a:r>
            <a:r>
              <a:rPr sz="1800" b="1" spc="-15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800" b="1" spc="0" dirty="0">
                <a:solidFill>
                  <a:srgbClr val="585858"/>
                </a:solidFill>
                <a:latin typeface="Times New Roman"/>
                <a:cs typeface="Times New Roman"/>
              </a:rPr>
              <a:t>-</a:t>
            </a:r>
            <a:r>
              <a:rPr sz="1800" b="1" spc="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Arial"/>
                <a:cs typeface="Arial"/>
              </a:rPr>
              <a:t>б</a:t>
            </a:r>
            <a:r>
              <a:rPr sz="1700" spc="-40" dirty="0">
                <a:latin typeface="Arial"/>
                <a:cs typeface="Arial"/>
              </a:rPr>
              <a:t>е</a:t>
            </a:r>
            <a:r>
              <a:rPr sz="1700" spc="0" dirty="0">
                <a:latin typeface="Arial"/>
                <a:cs typeface="Arial"/>
              </a:rPr>
              <a:t>з</a:t>
            </a:r>
            <a:r>
              <a:rPr sz="1700" spc="-30" dirty="0">
                <a:latin typeface="Arial"/>
                <a:cs typeface="Arial"/>
              </a:rPr>
              <a:t>в</a:t>
            </a:r>
            <a:r>
              <a:rPr sz="1700" spc="-25" dirty="0">
                <a:latin typeface="Arial"/>
                <a:cs typeface="Arial"/>
              </a:rPr>
              <a:t>о</a:t>
            </a:r>
            <a:r>
              <a:rPr sz="1700" spc="0" dirty="0">
                <a:latin typeface="Arial"/>
                <a:cs typeface="Arial"/>
              </a:rPr>
              <a:t>зм</a:t>
            </a:r>
            <a:r>
              <a:rPr sz="1700" spc="-35" dirty="0">
                <a:latin typeface="Arial"/>
                <a:cs typeface="Arial"/>
              </a:rPr>
              <a:t>е</a:t>
            </a:r>
            <a:r>
              <a:rPr sz="1700" spc="-40" dirty="0">
                <a:latin typeface="Arial"/>
                <a:cs typeface="Arial"/>
              </a:rPr>
              <a:t>з</a:t>
            </a:r>
            <a:r>
              <a:rPr sz="1700" spc="0" dirty="0">
                <a:latin typeface="Arial"/>
                <a:cs typeface="Arial"/>
              </a:rPr>
              <a:t>дные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0" dirty="0">
                <a:latin typeface="Arial"/>
                <a:cs typeface="Arial"/>
              </a:rPr>
              <a:t>и </a:t>
            </a:r>
            <a:r>
              <a:rPr sz="1700" spc="-30" dirty="0">
                <a:latin typeface="Arial"/>
                <a:cs typeface="Arial"/>
              </a:rPr>
              <a:t>б</a:t>
            </a:r>
            <a:r>
              <a:rPr sz="1700" spc="-40" dirty="0">
                <a:latin typeface="Arial"/>
                <a:cs typeface="Arial"/>
              </a:rPr>
              <a:t>е</a:t>
            </a:r>
            <a:r>
              <a:rPr sz="1700" spc="0" dirty="0">
                <a:latin typeface="Arial"/>
                <a:cs typeface="Arial"/>
              </a:rPr>
              <a:t>з</a:t>
            </a:r>
            <a:r>
              <a:rPr sz="1700" spc="-30" dirty="0">
                <a:latin typeface="Arial"/>
                <a:cs typeface="Arial"/>
              </a:rPr>
              <a:t>в</a:t>
            </a:r>
            <a:r>
              <a:rPr sz="1700" spc="-25" dirty="0">
                <a:latin typeface="Arial"/>
                <a:cs typeface="Arial"/>
              </a:rPr>
              <a:t>о</a:t>
            </a:r>
            <a:r>
              <a:rPr sz="1700" spc="0" dirty="0">
                <a:latin typeface="Arial"/>
                <a:cs typeface="Arial"/>
              </a:rPr>
              <a:t>з</a:t>
            </a:r>
            <a:r>
              <a:rPr sz="1700" spc="-10" dirty="0">
                <a:latin typeface="Arial"/>
                <a:cs typeface="Arial"/>
              </a:rPr>
              <a:t>в</a:t>
            </a:r>
            <a:r>
              <a:rPr sz="1700" spc="0" dirty="0">
                <a:latin typeface="Arial"/>
                <a:cs typeface="Arial"/>
              </a:rPr>
              <a:t>р</a:t>
            </a:r>
            <a:r>
              <a:rPr sz="1700" spc="-35" dirty="0">
                <a:latin typeface="Arial"/>
                <a:cs typeface="Arial"/>
              </a:rPr>
              <a:t>а</a:t>
            </a:r>
            <a:r>
              <a:rPr sz="1700" spc="0" dirty="0">
                <a:latin typeface="Arial"/>
                <a:cs typeface="Arial"/>
              </a:rPr>
              <a:t>тн</a:t>
            </a:r>
            <a:r>
              <a:rPr sz="1700" spc="-10" dirty="0">
                <a:latin typeface="Arial"/>
                <a:cs typeface="Arial"/>
              </a:rPr>
              <a:t>ы</a:t>
            </a:r>
            <a:r>
              <a:rPr sz="1700" spc="0" dirty="0">
                <a:latin typeface="Arial"/>
                <a:cs typeface="Arial"/>
              </a:rPr>
              <a:t>е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0" dirty="0">
                <a:latin typeface="Arial"/>
                <a:cs typeface="Arial"/>
              </a:rPr>
              <a:t>пос</a:t>
            </a:r>
            <a:r>
              <a:rPr sz="1700" spc="20" dirty="0">
                <a:latin typeface="Arial"/>
                <a:cs typeface="Arial"/>
              </a:rPr>
              <a:t>т</a:t>
            </a:r>
            <a:r>
              <a:rPr sz="1700" spc="-25" dirty="0">
                <a:latin typeface="Arial"/>
                <a:cs typeface="Arial"/>
              </a:rPr>
              <a:t>у</a:t>
            </a:r>
            <a:r>
              <a:rPr sz="1700" spc="0" dirty="0">
                <a:latin typeface="Arial"/>
                <a:cs typeface="Arial"/>
              </a:rPr>
              <a:t>плен</a:t>
            </a:r>
            <a:r>
              <a:rPr sz="1700" spc="-10" dirty="0">
                <a:latin typeface="Arial"/>
                <a:cs typeface="Arial"/>
              </a:rPr>
              <a:t>и</a:t>
            </a:r>
            <a:r>
              <a:rPr sz="1700" spc="0" dirty="0">
                <a:latin typeface="Arial"/>
                <a:cs typeface="Arial"/>
              </a:rPr>
              <a:t>я</a:t>
            </a:r>
            <a:endParaRPr sz="1700">
              <a:latin typeface="Arial"/>
              <a:cs typeface="Arial"/>
            </a:endParaRPr>
          </a:p>
          <a:p>
            <a:pPr marL="2472690">
              <a:lnSpc>
                <a:spcPts val="2025"/>
              </a:lnSpc>
              <a:spcBef>
                <a:spcPts val="60"/>
              </a:spcBef>
            </a:pPr>
            <a:r>
              <a:rPr sz="1700" dirty="0">
                <a:latin typeface="Arial"/>
                <a:cs typeface="Arial"/>
              </a:rPr>
              <a:t>ден</a:t>
            </a:r>
            <a:r>
              <a:rPr sz="1700" spc="-30" dirty="0">
                <a:latin typeface="Arial"/>
                <a:cs typeface="Arial"/>
              </a:rPr>
              <a:t>е</a:t>
            </a:r>
            <a:r>
              <a:rPr sz="1700" spc="0" dirty="0">
                <a:latin typeface="Arial"/>
                <a:cs typeface="Arial"/>
              </a:rPr>
              <a:t>жн</a:t>
            </a:r>
            <a:r>
              <a:rPr sz="1700" spc="-10" dirty="0">
                <a:latin typeface="Arial"/>
                <a:cs typeface="Arial"/>
              </a:rPr>
              <a:t>ы</a:t>
            </a:r>
            <a:r>
              <a:rPr sz="1700" spc="0" dirty="0">
                <a:latin typeface="Arial"/>
                <a:cs typeface="Arial"/>
              </a:rPr>
              <a:t>х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0" dirty="0">
                <a:latin typeface="Arial"/>
                <a:cs typeface="Arial"/>
              </a:rPr>
              <a:t>ср</a:t>
            </a:r>
            <a:r>
              <a:rPr sz="1700" spc="-35" dirty="0">
                <a:latin typeface="Arial"/>
                <a:cs typeface="Arial"/>
              </a:rPr>
              <a:t>е</a:t>
            </a:r>
            <a:r>
              <a:rPr sz="1700" spc="0" dirty="0">
                <a:latin typeface="Arial"/>
                <a:cs typeface="Arial"/>
              </a:rPr>
              <a:t>дств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0" dirty="0">
                <a:latin typeface="Arial"/>
                <a:cs typeface="Arial"/>
              </a:rPr>
              <a:t>в б</a:t>
            </a:r>
            <a:r>
              <a:rPr sz="1700" spc="-35" dirty="0">
                <a:latin typeface="Arial"/>
                <a:cs typeface="Arial"/>
              </a:rPr>
              <a:t>ю</a:t>
            </a:r>
            <a:r>
              <a:rPr sz="1700" spc="0" dirty="0">
                <a:latin typeface="Arial"/>
                <a:cs typeface="Arial"/>
              </a:rPr>
              <a:t>дж</a:t>
            </a:r>
            <a:r>
              <a:rPr sz="1700" spc="-60" dirty="0">
                <a:latin typeface="Arial"/>
                <a:cs typeface="Arial"/>
              </a:rPr>
              <a:t>е</a:t>
            </a:r>
            <a:r>
              <a:rPr sz="1700" spc="0" dirty="0">
                <a:latin typeface="Arial"/>
                <a:cs typeface="Arial"/>
              </a:rPr>
              <a:t>т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320" y="4038345"/>
            <a:ext cx="76180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b="1" dirty="0" smtClean="0">
                <a:solidFill>
                  <a:srgbClr val="6F2F9F"/>
                </a:solidFill>
                <a:latin typeface="Arial Black"/>
                <a:cs typeface="Arial Black"/>
              </a:rPr>
              <a:t>Структура</a:t>
            </a:r>
            <a:r>
              <a:rPr sz="1800" b="1" spc="-25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lang="ru-RU" sz="1800" b="1" spc="0" dirty="0" smtClean="0">
                <a:solidFill>
                  <a:srgbClr val="6F2F9F"/>
                </a:solidFill>
                <a:latin typeface="Arial Black"/>
                <a:cs typeface="Arial Black"/>
              </a:rPr>
              <a:t>доходов</a:t>
            </a:r>
            <a:r>
              <a:rPr sz="1800" b="1" spc="0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lang="ru-RU" b="1" dirty="0" smtClean="0">
                <a:solidFill>
                  <a:srgbClr val="6F2F9F"/>
                </a:solidFill>
                <a:latin typeface="Arial Black"/>
                <a:cs typeface="Arial Black"/>
              </a:rPr>
              <a:t>районного</a:t>
            </a:r>
            <a:r>
              <a:rPr sz="1800" b="1" spc="0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800" b="1" spc="0" dirty="0">
                <a:solidFill>
                  <a:srgbClr val="6F2F9F"/>
                </a:solidFill>
                <a:latin typeface="Arial Black"/>
                <a:cs typeface="Arial Black"/>
              </a:rPr>
              <a:t>бю</a:t>
            </a:r>
            <a:r>
              <a:rPr sz="1800" b="1" spc="-10" dirty="0">
                <a:solidFill>
                  <a:srgbClr val="6F2F9F"/>
                </a:solidFill>
                <a:latin typeface="Arial Black"/>
                <a:cs typeface="Arial Black"/>
              </a:rPr>
              <a:t>д</a:t>
            </a:r>
            <a:r>
              <a:rPr sz="1800" b="1" spc="0" dirty="0">
                <a:solidFill>
                  <a:srgbClr val="6F2F9F"/>
                </a:solidFill>
                <a:latin typeface="Arial Black"/>
                <a:cs typeface="Arial Black"/>
              </a:rPr>
              <a:t>жета в 201</a:t>
            </a:r>
            <a:r>
              <a:rPr sz="1800" b="1" spc="5" dirty="0">
                <a:solidFill>
                  <a:srgbClr val="6F2F9F"/>
                </a:solidFill>
                <a:latin typeface="Arial Black"/>
                <a:cs typeface="Arial Black"/>
              </a:rPr>
              <a:t>4</a:t>
            </a:r>
            <a:r>
              <a:rPr sz="1800" b="1" spc="0" dirty="0">
                <a:solidFill>
                  <a:srgbClr val="6F2F9F"/>
                </a:solidFill>
                <a:latin typeface="Arial Black"/>
                <a:cs typeface="Arial Black"/>
              </a:rPr>
              <a:t>-2016 го</a:t>
            </a:r>
            <a:r>
              <a:rPr sz="1800" b="1" spc="-10" dirty="0">
                <a:solidFill>
                  <a:srgbClr val="6F2F9F"/>
                </a:solidFill>
                <a:latin typeface="Arial Black"/>
                <a:cs typeface="Arial Black"/>
              </a:rPr>
              <a:t>д</a:t>
            </a:r>
            <a:r>
              <a:rPr sz="1800" b="1" spc="0" dirty="0">
                <a:solidFill>
                  <a:srgbClr val="6F2F9F"/>
                </a:solidFill>
                <a:latin typeface="Arial Black"/>
                <a:cs typeface="Arial Black"/>
              </a:rPr>
              <a:t>ах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48290"/>
            <a:ext cx="8249920" cy="516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75900"/>
              </a:lnSpc>
            </a:pP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Из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аких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пос</a:t>
            </a:r>
            <a:r>
              <a:rPr sz="22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2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у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пле</a:t>
            </a:r>
            <a:r>
              <a:rPr sz="22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н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ий</a:t>
            </a:r>
            <a:r>
              <a:rPr sz="22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настоящее</a:t>
            </a:r>
            <a:r>
              <a:rPr sz="22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время</a:t>
            </a:r>
            <a:r>
              <a:rPr sz="22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формируется</a:t>
            </a:r>
            <a:r>
              <a:rPr sz="2200" b="1" spc="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доходная</a:t>
            </a:r>
            <a:r>
              <a:rPr sz="2200" b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часть</a:t>
            </a:r>
            <a:r>
              <a:rPr sz="2200" b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районного</a:t>
            </a:r>
            <a:r>
              <a:rPr sz="2200" b="1" spc="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б</a:t>
            </a:r>
            <a:r>
              <a:rPr sz="2200" b="1" spc="-135" dirty="0">
                <a:solidFill>
                  <a:srgbClr val="0000FF"/>
                </a:solidFill>
                <a:latin typeface="Times New Roman"/>
                <a:cs typeface="Times New Roman"/>
              </a:rPr>
              <a:t>ю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22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ж</a:t>
            </a: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ет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а?</a:t>
            </a:r>
            <a:endParaRPr sz="2200" dirty="0">
              <a:latin typeface="Times New Roman"/>
              <a:cs typeface="Times New Roman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721232814"/>
              </p:ext>
            </p:extLst>
          </p:nvPr>
        </p:nvGraphicFramePr>
        <p:xfrm>
          <a:off x="-10443" y="4282508"/>
          <a:ext cx="2762355" cy="257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645265389"/>
              </p:ext>
            </p:extLst>
          </p:nvPr>
        </p:nvGraphicFramePr>
        <p:xfrm>
          <a:off x="3050241" y="4315344"/>
          <a:ext cx="2824779" cy="254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570973560"/>
              </p:ext>
            </p:extLst>
          </p:nvPr>
        </p:nvGraphicFramePr>
        <p:xfrm>
          <a:off x="6191062" y="4316300"/>
          <a:ext cx="2952938" cy="253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072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Структура расходов по программному принципу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2617022"/>
              </p:ext>
            </p:extLst>
          </p:nvPr>
        </p:nvGraphicFramePr>
        <p:xfrm>
          <a:off x="107504" y="908720"/>
          <a:ext cx="885698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Структура расходов бюджета по отраслям в 2014 году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21506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78857"/>
              </p:ext>
            </p:extLst>
          </p:nvPr>
        </p:nvGraphicFramePr>
        <p:xfrm>
          <a:off x="107950" y="2420938"/>
          <a:ext cx="8894763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Лист" r:id="rId3" imgW="5057699" imgH="2571750" progId="Excel.Sheet.8">
                  <p:embed/>
                </p:oleObj>
              </mc:Choice>
              <mc:Fallback>
                <p:oleObj name="Лист" r:id="rId3" imgW="5057699" imgH="2571750" progId="Excel.Shee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420938"/>
                        <a:ext cx="8894763" cy="4492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 rot="10800000" flipV="1">
            <a:off x="5148064" y="2695706"/>
            <a:ext cx="104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тыс.руб.</a:t>
            </a:r>
            <a:endParaRPr lang="ru-RU" dirty="0"/>
          </a:p>
        </p:txBody>
      </p:sp>
      <p:pic>
        <p:nvPicPr>
          <p:cNvPr id="7" name="Рисунок 6" descr="деньги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908720"/>
            <a:ext cx="261099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39" y="6044184"/>
            <a:ext cx="8666988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731" y="6033515"/>
            <a:ext cx="8767572" cy="633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312" y="6072187"/>
            <a:ext cx="8572500" cy="58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312" y="6072187"/>
            <a:ext cx="8572500" cy="584200"/>
          </a:xfrm>
          <a:custGeom>
            <a:avLst/>
            <a:gdLst/>
            <a:ahLst/>
            <a:cxnLst/>
            <a:rect l="l" t="t" r="r" b="b"/>
            <a:pathLst>
              <a:path w="8572500" h="584200">
                <a:moveTo>
                  <a:pt x="0" y="584200"/>
                </a:moveTo>
                <a:lnTo>
                  <a:pt x="8572500" y="584200"/>
                </a:lnTo>
                <a:lnTo>
                  <a:pt x="8572500" y="0"/>
                </a:lnTo>
                <a:lnTo>
                  <a:pt x="0" y="0"/>
                </a:lnTo>
                <a:lnTo>
                  <a:pt x="0" y="58420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3014" y="6112865"/>
            <a:ext cx="841565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10" dirty="0" smtClean="0">
                <a:latin typeface="Times New Roman"/>
                <a:cs typeface="Times New Roman"/>
              </a:rPr>
              <a:t>Расходы</a:t>
            </a:r>
            <a:r>
              <a:rPr sz="1600" spc="65" dirty="0" smtClean="0"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latin typeface="Times New Roman"/>
                <a:cs typeface="Times New Roman"/>
              </a:rPr>
              <a:t>из</a:t>
            </a:r>
            <a:r>
              <a:rPr sz="1600" spc="7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районного</a:t>
            </a:r>
            <a:r>
              <a:rPr sz="1600" spc="80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105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40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2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общ</a:t>
            </a:r>
            <a:r>
              <a:rPr sz="1600" spc="-2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20" dirty="0">
                <a:latin typeface="Times New Roman"/>
                <a:cs typeface="Times New Roman"/>
              </a:rPr>
              <a:t>з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ание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аждо</a:t>
            </a:r>
            <a:r>
              <a:rPr sz="1600" spc="-45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20" dirty="0" err="1">
                <a:latin typeface="Times New Roman"/>
                <a:cs typeface="Times New Roman"/>
              </a:rPr>
              <a:t>у</a:t>
            </a:r>
            <a:r>
              <a:rPr sz="1600" spc="-10" dirty="0" err="1">
                <a:latin typeface="Times New Roman"/>
                <a:cs typeface="Times New Roman"/>
              </a:rPr>
              <a:t>чени</a:t>
            </a:r>
            <a:r>
              <a:rPr sz="1600" spc="-35" dirty="0" err="1">
                <a:latin typeface="Times New Roman"/>
                <a:cs typeface="Times New Roman"/>
              </a:rPr>
              <a:t>к</a:t>
            </a:r>
            <a:r>
              <a:rPr sz="1600" spc="-10" dirty="0" err="1">
                <a:latin typeface="Times New Roman"/>
                <a:cs typeface="Times New Roman"/>
              </a:rPr>
              <a:t>а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района</a:t>
            </a:r>
            <a:r>
              <a:rPr sz="1600" spc="70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2014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lang="ru-RU" sz="1600" spc="-45" dirty="0" smtClean="0">
                <a:latin typeface="Times New Roman"/>
                <a:cs typeface="Times New Roman"/>
              </a:rPr>
              <a:t>году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600" spc="-10" dirty="0" smtClean="0">
                <a:latin typeface="Times New Roman"/>
                <a:cs typeface="Times New Roman"/>
              </a:rPr>
              <a:t>составят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примерно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lang="ru-RU" sz="1600" spc="30" dirty="0" smtClean="0">
                <a:latin typeface="Times New Roman"/>
                <a:cs typeface="Times New Roman"/>
              </a:rPr>
              <a:t>66,1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45" dirty="0">
                <a:latin typeface="Times New Roman"/>
                <a:cs typeface="Times New Roman"/>
              </a:rPr>
              <a:t>уб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201</a:t>
            </a:r>
            <a:r>
              <a:rPr sz="1600" spc="-10" dirty="0">
                <a:latin typeface="Times New Roman"/>
                <a:cs typeface="Times New Roman"/>
              </a:rPr>
              <a:t>6 </a:t>
            </a:r>
            <a:r>
              <a:rPr lang="ru-RU" sz="1600" spc="-45" dirty="0" smtClean="0">
                <a:latin typeface="Times New Roman"/>
                <a:cs typeface="Times New Roman"/>
              </a:rPr>
              <a:t>году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lang="ru-RU" sz="1600" spc="-20" dirty="0" smtClean="0">
                <a:latin typeface="Times New Roman"/>
                <a:cs typeface="Times New Roman"/>
              </a:rPr>
              <a:t>возрастут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до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lang="ru-RU" sz="1600" spc="0" dirty="0" smtClean="0">
                <a:latin typeface="Times New Roman"/>
                <a:cs typeface="Times New Roman"/>
              </a:rPr>
              <a:t>66,4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45" dirty="0">
                <a:latin typeface="Times New Roman"/>
                <a:cs typeface="Times New Roman"/>
              </a:rPr>
              <a:t>уб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ей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7620">
              <a:lnSpc>
                <a:spcPct val="100000"/>
              </a:lnSpc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Ра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с</a:t>
            </a:r>
            <a:r>
              <a:rPr sz="20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х</a:t>
            </a:r>
            <a:r>
              <a:rPr sz="20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ы</a:t>
            </a:r>
            <a:r>
              <a:rPr sz="20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на обр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з</a:t>
            </a:r>
            <a:r>
              <a:rPr sz="20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в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ни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20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м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л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н.</a:t>
            </a:r>
            <a:r>
              <a:rPr sz="20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р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у</a:t>
            </a:r>
            <a:r>
              <a:rPr sz="20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б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лей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571625"/>
            <a:ext cx="9144000" cy="66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2440"/>
            <a:ext cx="9144000" cy="276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522" y="188640"/>
            <a:ext cx="9144000" cy="1071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7436" y="291909"/>
            <a:ext cx="880808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В 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хл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тнем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пери</a:t>
            </a:r>
            <a:r>
              <a:rPr sz="1600" spc="-5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ани</a:t>
            </a:r>
            <a:r>
              <a:rPr sz="1600" spc="-20" dirty="0">
                <a:latin typeface="Times New Roman"/>
                <a:cs typeface="Times New Roman"/>
              </a:rPr>
              <a:t>р</a:t>
            </a:r>
            <a:r>
              <a:rPr sz="1600" spc="-45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етн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х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</a:t>
            </a:r>
            <a:r>
              <a:rPr sz="1600" spc="-1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20" dirty="0">
                <a:latin typeface="Times New Roman"/>
                <a:cs typeface="Times New Roman"/>
              </a:rPr>
              <a:t>з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ани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lang="ru-RU" sz="1600" spc="-10" dirty="0" smtClean="0">
                <a:latin typeface="Times New Roman"/>
                <a:cs typeface="Times New Roman"/>
              </a:rPr>
              <a:t>Расходы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70" dirty="0" smtClean="0"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latin typeface="Times New Roman"/>
                <a:cs typeface="Times New Roman"/>
              </a:rPr>
              <a:t>из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6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районного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70" dirty="0" smtClean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б</a:t>
            </a:r>
            <a:r>
              <a:rPr sz="1600" spc="-105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1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20" dirty="0">
                <a:latin typeface="Times New Roman"/>
                <a:cs typeface="Times New Roman"/>
              </a:rPr>
              <a:t>з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ни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16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ажд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5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Times New Roman"/>
                <a:cs typeface="Times New Roman"/>
              </a:rPr>
              <a:t>жителя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района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65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201</a:t>
            </a:r>
            <a:r>
              <a:rPr sz="1600" spc="-10" dirty="0">
                <a:latin typeface="Times New Roman"/>
                <a:cs typeface="Times New Roman"/>
              </a:rPr>
              <a:t>4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Times New Roman"/>
                <a:cs typeface="Times New Roman"/>
              </a:rPr>
              <a:t> </a:t>
            </a:r>
            <a:r>
              <a:rPr lang="ru-RU" sz="1600" spc="-45" dirty="0" smtClean="0">
                <a:latin typeface="Times New Roman"/>
                <a:cs typeface="Times New Roman"/>
              </a:rPr>
              <a:t>году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8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составят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примерно</a:t>
            </a:r>
            <a:r>
              <a:rPr sz="1600" spc="25" dirty="0" smtClean="0">
                <a:latin typeface="Times New Roman"/>
                <a:cs typeface="Times New Roman"/>
              </a:rPr>
              <a:t> </a:t>
            </a:r>
            <a:r>
              <a:rPr lang="ru-RU" sz="1600" spc="25" dirty="0" smtClean="0">
                <a:latin typeface="Times New Roman"/>
                <a:cs typeface="Times New Roman"/>
              </a:rPr>
              <a:t>11562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45" dirty="0">
                <a:latin typeface="Times New Roman"/>
                <a:cs typeface="Times New Roman"/>
              </a:rPr>
              <a:t>уб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201</a:t>
            </a:r>
            <a:r>
              <a:rPr sz="1600" spc="-10" dirty="0">
                <a:latin typeface="Times New Roman"/>
                <a:cs typeface="Times New Roman"/>
              </a:rPr>
              <a:t>6 </a:t>
            </a:r>
            <a:r>
              <a:rPr lang="ru-RU" sz="1600" spc="-45" dirty="0" smtClean="0">
                <a:latin typeface="Times New Roman"/>
                <a:cs typeface="Times New Roman"/>
              </a:rPr>
              <a:t>году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20" dirty="0" smtClean="0">
                <a:latin typeface="Times New Roman"/>
                <a:cs typeface="Times New Roman"/>
              </a:rPr>
              <a:t>возрастут</a:t>
            </a:r>
            <a:r>
              <a:rPr sz="1600" spc="25" dirty="0" smtClean="0">
                <a:latin typeface="Times New Roman"/>
                <a:cs typeface="Times New Roman"/>
              </a:rPr>
              <a:t> </a:t>
            </a:r>
            <a:r>
              <a:rPr lang="ru-RU" sz="1600" spc="25" dirty="0" smtClean="0">
                <a:latin typeface="Times New Roman"/>
                <a:cs typeface="Times New Roman"/>
              </a:rPr>
              <a:t>до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12230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spc="-30" dirty="0" smtClean="0">
                <a:latin typeface="Times New Roman"/>
                <a:cs typeface="Times New Roman"/>
              </a:rPr>
              <a:t>рублей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или</a:t>
            </a:r>
            <a:r>
              <a:rPr sz="1600" spc="15" dirty="0" smtClean="0"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latin typeface="Times New Roman"/>
                <a:cs typeface="Times New Roman"/>
              </a:rPr>
              <a:t>на</a:t>
            </a:r>
            <a:r>
              <a:rPr sz="1600" spc="15" dirty="0" smtClean="0">
                <a:latin typeface="Times New Roman"/>
                <a:cs typeface="Times New Roman"/>
              </a:rPr>
              <a:t> </a:t>
            </a:r>
            <a:r>
              <a:rPr lang="ru-RU" sz="1600" spc="15" dirty="0" smtClean="0">
                <a:latin typeface="Times New Roman"/>
                <a:cs typeface="Times New Roman"/>
              </a:rPr>
              <a:t>5,8</a:t>
            </a:r>
            <a:r>
              <a:rPr sz="1600" spc="-10" dirty="0" smtClean="0">
                <a:latin typeface="Times New Roman"/>
                <a:cs typeface="Times New Roman"/>
              </a:rPr>
              <a:t>%.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17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488491"/>
              </p:ext>
            </p:extLst>
          </p:nvPr>
        </p:nvGraphicFramePr>
        <p:xfrm>
          <a:off x="0" y="1260139"/>
          <a:ext cx="9252520" cy="477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Лист" r:id="rId9" imgW="3838589" imgH="2505060" progId="Excel.Sheet.8">
                  <p:embed/>
                </p:oleObj>
              </mc:Choice>
              <mc:Fallback>
                <p:oleObj name="Лист" r:id="rId9" imgW="3838589" imgH="2505060" progId="Excel.Shee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0139"/>
                        <a:ext cx="9252520" cy="4773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Расходы бюджета на культуру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дом культу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908720"/>
            <a:ext cx="1872207" cy="1440160"/>
          </a:xfrm>
          <a:prstGeom prst="rect">
            <a:avLst/>
          </a:prstGeom>
        </p:spPr>
      </p:pic>
      <p:pic>
        <p:nvPicPr>
          <p:cNvPr id="3" name="Рисунок 2" descr="библиоте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1872208" cy="129614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29924"/>
              </p:ext>
            </p:extLst>
          </p:nvPr>
        </p:nvGraphicFramePr>
        <p:xfrm>
          <a:off x="323528" y="3174752"/>
          <a:ext cx="8640960" cy="31568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9464"/>
                <a:gridCol w="1270000"/>
                <a:gridCol w="1282727"/>
                <a:gridCol w="1186361"/>
                <a:gridCol w="1080120"/>
              </a:tblGrid>
              <a:tr h="89792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2012 год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2013 год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2014 год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2015 год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 год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247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13529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14812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18114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17214</a:t>
                      </a:r>
                      <a:endParaRPr lang="ru-RU" dirty="0"/>
                    </a:p>
                  </a:txBody>
                  <a:tcPr/>
                </a:tc>
              </a:tr>
              <a:tr h="4865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</a:t>
                      </a:r>
                      <a:r>
                        <a:rPr lang="ru-RU" sz="1600" baseline="0" dirty="0" smtClean="0"/>
                        <a:t> том числе</a:t>
                      </a:r>
                      <a:endParaRPr lang="ru-RU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08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Фонд оплаты труда</a:t>
                      </a:r>
                    </a:p>
                    <a:p>
                      <a:r>
                        <a:rPr lang="ru-RU" sz="1600" dirty="0" smtClean="0"/>
                        <a:t>(тыс. 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7887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9063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11781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12294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12294</a:t>
                      </a:r>
                      <a:endParaRPr lang="ru-RU" dirty="0"/>
                    </a:p>
                  </a:txBody>
                  <a:tcPr/>
                </a:tc>
              </a:tr>
              <a:tr h="54087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Средняя зарплата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6218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7145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9288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10828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6100" y="3837051"/>
            <a:ext cx="576326" cy="528574"/>
          </a:xfrm>
          <a:custGeom>
            <a:avLst/>
            <a:gdLst/>
            <a:ahLst/>
            <a:cxnLst/>
            <a:rect l="l" t="t" r="r" b="b"/>
            <a:pathLst>
              <a:path w="576326" h="528574">
                <a:moveTo>
                  <a:pt x="311912" y="0"/>
                </a:moveTo>
                <a:lnTo>
                  <a:pt x="311912" y="132080"/>
                </a:lnTo>
                <a:lnTo>
                  <a:pt x="0" y="132080"/>
                </a:lnTo>
                <a:lnTo>
                  <a:pt x="0" y="396367"/>
                </a:lnTo>
                <a:lnTo>
                  <a:pt x="311912" y="396367"/>
                </a:lnTo>
                <a:lnTo>
                  <a:pt x="311912" y="528574"/>
                </a:lnTo>
                <a:lnTo>
                  <a:pt x="576326" y="264287"/>
                </a:lnTo>
                <a:lnTo>
                  <a:pt x="311912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825" y="3160776"/>
            <a:ext cx="3633851" cy="1852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10629" y="3784727"/>
            <a:ext cx="163576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AFEF"/>
                </a:solidFill>
                <a:latin typeface="Times New Roman"/>
                <a:cs typeface="Times New Roman"/>
              </a:rPr>
              <a:t>Б</a:t>
            </a:r>
            <a:r>
              <a:rPr sz="3600" b="1" spc="-210" dirty="0">
                <a:solidFill>
                  <a:srgbClr val="00AFEF"/>
                </a:solidFill>
                <a:latin typeface="Times New Roman"/>
                <a:cs typeface="Times New Roman"/>
              </a:rPr>
              <a:t>ю</a:t>
            </a:r>
            <a:r>
              <a:rPr sz="3600" b="1" spc="0" dirty="0">
                <a:solidFill>
                  <a:srgbClr val="00AFEF"/>
                </a:solidFill>
                <a:latin typeface="Times New Roman"/>
                <a:cs typeface="Times New Roman"/>
              </a:rPr>
              <a:t>д</a:t>
            </a:r>
            <a:r>
              <a:rPr sz="3600" b="1" spc="-40" dirty="0">
                <a:solidFill>
                  <a:srgbClr val="00AFEF"/>
                </a:solidFill>
                <a:latin typeface="Times New Roman"/>
                <a:cs typeface="Times New Roman"/>
              </a:rPr>
              <a:t>ж</a:t>
            </a:r>
            <a:r>
              <a:rPr sz="3600" b="1" spc="0" dirty="0">
                <a:solidFill>
                  <a:srgbClr val="00AFEF"/>
                </a:solidFill>
                <a:latin typeface="Times New Roman"/>
                <a:cs typeface="Times New Roman"/>
              </a:rPr>
              <a:t>ет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6057" y="4356354"/>
            <a:ext cx="266954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solidFill>
                  <a:srgbClr val="375F92"/>
                </a:solidFill>
                <a:latin typeface="Times New Roman"/>
                <a:cs typeface="Times New Roman"/>
              </a:rPr>
              <a:t>Администрация района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1255" y="3561842"/>
            <a:ext cx="216027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4420" algn="l"/>
              </a:tabLst>
            </a:pPr>
            <a:r>
              <a:rPr sz="2700" baseline="1543" dirty="0">
                <a:solidFill>
                  <a:srgbClr val="548ED4"/>
                </a:solidFill>
                <a:latin typeface="Times New Roman"/>
                <a:cs typeface="Times New Roman"/>
              </a:rPr>
              <a:t>Фи</a:t>
            </a:r>
            <a:r>
              <a:rPr sz="2700" spc="-15" baseline="1543" dirty="0">
                <a:solidFill>
                  <a:srgbClr val="548ED4"/>
                </a:solidFill>
                <a:latin typeface="Times New Roman"/>
                <a:cs typeface="Times New Roman"/>
              </a:rPr>
              <a:t>н</a:t>
            </a:r>
            <a:r>
              <a:rPr sz="2700" spc="0" baseline="1543" dirty="0">
                <a:solidFill>
                  <a:srgbClr val="548ED4"/>
                </a:solidFill>
                <a:latin typeface="Times New Roman"/>
                <a:cs typeface="Times New Roman"/>
              </a:rPr>
              <a:t>ан</a:t>
            </a:r>
            <a:r>
              <a:rPr sz="2700" spc="7" baseline="1543" dirty="0">
                <a:solidFill>
                  <a:srgbClr val="548ED4"/>
                </a:solidFill>
                <a:latin typeface="Times New Roman"/>
                <a:cs typeface="Times New Roman"/>
              </a:rPr>
              <a:t>с</a:t>
            </a:r>
            <a:r>
              <a:rPr sz="2700" spc="0" baseline="1543" dirty="0">
                <a:solidFill>
                  <a:srgbClr val="548ED4"/>
                </a:solidFill>
                <a:latin typeface="Times New Roman"/>
                <a:cs typeface="Times New Roman"/>
              </a:rPr>
              <a:t>ы	</a:t>
            </a:r>
            <a:r>
              <a:rPr sz="1800" spc="0" dirty="0">
                <a:solidFill>
                  <a:srgbClr val="375F92"/>
                </a:solidFill>
                <a:latin typeface="Times New Roman"/>
                <a:cs typeface="Times New Roman"/>
              </a:rPr>
              <a:t>Э</a:t>
            </a:r>
            <a:r>
              <a:rPr sz="1800" spc="-100" dirty="0">
                <a:solidFill>
                  <a:srgbClr val="375F92"/>
                </a:solidFill>
                <a:latin typeface="Times New Roman"/>
                <a:cs typeface="Times New Roman"/>
              </a:rPr>
              <a:t>к</a:t>
            </a:r>
            <a:r>
              <a:rPr sz="1800" spc="0" dirty="0">
                <a:solidFill>
                  <a:srgbClr val="375F92"/>
                </a:solidFill>
                <a:latin typeface="Times New Roman"/>
                <a:cs typeface="Times New Roman"/>
              </a:rPr>
              <a:t>он</a:t>
            </a:r>
            <a:r>
              <a:rPr sz="1800" spc="-40" dirty="0">
                <a:solidFill>
                  <a:srgbClr val="375F92"/>
                </a:solidFill>
                <a:latin typeface="Times New Roman"/>
                <a:cs typeface="Times New Roman"/>
              </a:rPr>
              <a:t>о</a:t>
            </a:r>
            <a:r>
              <a:rPr sz="1800" spc="0" dirty="0">
                <a:solidFill>
                  <a:srgbClr val="375F92"/>
                </a:solidFill>
                <a:latin typeface="Times New Roman"/>
                <a:cs typeface="Times New Roman"/>
              </a:rPr>
              <a:t>ми</a:t>
            </a:r>
            <a:r>
              <a:rPr sz="1800" spc="-30" dirty="0">
                <a:solidFill>
                  <a:srgbClr val="375F92"/>
                </a:solidFill>
                <a:latin typeface="Times New Roman"/>
                <a:cs typeface="Times New Roman"/>
              </a:rPr>
              <a:t>к</a:t>
            </a:r>
            <a:r>
              <a:rPr sz="1800" spc="0" dirty="0">
                <a:solidFill>
                  <a:srgbClr val="375F92"/>
                </a:solidFill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4263" y="2880995"/>
            <a:ext cx="2717673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320">
              <a:lnSpc>
                <a:spcPts val="2745"/>
              </a:lnSpc>
            </a:pPr>
            <a:r>
              <a:rPr lang="ru-RU" sz="2400" b="1" dirty="0" smtClean="0">
                <a:solidFill>
                  <a:srgbClr val="00AFEF"/>
                </a:solidFill>
                <a:latin typeface="Times New Roman"/>
                <a:cs typeface="Times New Roman"/>
              </a:rPr>
              <a:t>Решение Думы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025"/>
              </a:lnSpc>
            </a:pPr>
            <a:r>
              <a:rPr lang="ru-RU" sz="1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       </a:t>
            </a:r>
            <a:r>
              <a:rPr sz="18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Прогр</a:t>
            </a:r>
            <a:r>
              <a:rPr sz="1800" spc="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800" spc="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ммы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5832" y="4692395"/>
            <a:ext cx="69977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E7E7E"/>
                </a:solidFill>
                <a:latin typeface="Times New Roman"/>
                <a:cs typeface="Times New Roman"/>
              </a:rPr>
              <a:t>Би</a:t>
            </a:r>
            <a:r>
              <a:rPr sz="1800" spc="-10" dirty="0">
                <a:solidFill>
                  <a:srgbClr val="7E7E7E"/>
                </a:solidFill>
                <a:latin typeface="Times New Roman"/>
                <a:cs typeface="Times New Roman"/>
              </a:rPr>
              <a:t>з</a:t>
            </a:r>
            <a:r>
              <a:rPr sz="1800" spc="0" dirty="0">
                <a:solidFill>
                  <a:srgbClr val="7E7E7E"/>
                </a:solidFill>
                <a:latin typeface="Times New Roman"/>
                <a:cs typeface="Times New Roman"/>
              </a:rPr>
              <a:t>н</a:t>
            </a:r>
            <a:r>
              <a:rPr sz="1800" spc="45" dirty="0">
                <a:solidFill>
                  <a:srgbClr val="7E7E7E"/>
                </a:solidFill>
                <a:latin typeface="Times New Roman"/>
                <a:cs typeface="Times New Roman"/>
              </a:rPr>
              <a:t>е</a:t>
            </a:r>
            <a:r>
              <a:rPr sz="1800" spc="0" dirty="0">
                <a:solidFill>
                  <a:srgbClr val="7E7E7E"/>
                </a:solidFill>
                <a:latin typeface="Times New Roman"/>
                <a:cs typeface="Times New Roman"/>
              </a:rPr>
              <a:t>с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5257" y="3029965"/>
            <a:ext cx="63119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75F92"/>
                </a:solidFill>
                <a:latin typeface="Times New Roman"/>
                <a:cs typeface="Times New Roman"/>
              </a:rPr>
              <a:t>Нар</a:t>
            </a:r>
            <a:r>
              <a:rPr sz="1800" spc="-50" dirty="0">
                <a:solidFill>
                  <a:srgbClr val="375F92"/>
                </a:solidFill>
                <a:latin typeface="Times New Roman"/>
                <a:cs typeface="Times New Roman"/>
              </a:rPr>
              <a:t>о</a:t>
            </a:r>
            <a:r>
              <a:rPr sz="1800" spc="0" dirty="0">
                <a:solidFill>
                  <a:srgbClr val="375F92"/>
                </a:solidFill>
                <a:latin typeface="Times New Roman"/>
                <a:cs typeface="Times New Roman"/>
              </a:rPr>
              <a:t>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2734" y="4275835"/>
            <a:ext cx="1091565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548ED4"/>
                </a:solidFill>
                <a:latin typeface="Times New Roman"/>
                <a:cs typeface="Times New Roman"/>
              </a:rPr>
              <a:t>Операции</a:t>
            </a:r>
            <a:endParaRPr sz="1600">
              <a:latin typeface="Times New Roman"/>
              <a:cs typeface="Times New Roman"/>
            </a:endParaRPr>
          </a:p>
          <a:p>
            <a:pPr marL="42545">
              <a:lnSpc>
                <a:spcPct val="100000"/>
              </a:lnSpc>
              <a:spcBef>
                <a:spcPts val="844"/>
              </a:spcBef>
            </a:pPr>
            <a:r>
              <a:rPr sz="1800" dirty="0">
                <a:solidFill>
                  <a:srgbClr val="375F92"/>
                </a:solidFill>
                <a:latin typeface="Times New Roman"/>
                <a:cs typeface="Times New Roman"/>
              </a:rPr>
              <a:t>Пр</a:t>
            </a:r>
            <a:r>
              <a:rPr sz="1800" spc="20" dirty="0">
                <a:solidFill>
                  <a:srgbClr val="375F92"/>
                </a:solidFill>
                <a:latin typeface="Times New Roman"/>
                <a:cs typeface="Times New Roman"/>
              </a:rPr>
              <a:t>е</a:t>
            </a:r>
            <a:r>
              <a:rPr sz="1800" spc="0" dirty="0">
                <a:solidFill>
                  <a:srgbClr val="375F92"/>
                </a:solidFill>
                <a:latin typeface="Times New Roman"/>
                <a:cs typeface="Times New Roman"/>
              </a:rPr>
              <a:t>з</a:t>
            </a:r>
            <a:r>
              <a:rPr sz="1800" spc="-10" dirty="0">
                <a:solidFill>
                  <a:srgbClr val="375F92"/>
                </a:solidFill>
                <a:latin typeface="Times New Roman"/>
                <a:cs typeface="Times New Roman"/>
              </a:rPr>
              <a:t>и</a:t>
            </a:r>
            <a:r>
              <a:rPr sz="1800" spc="0" dirty="0">
                <a:solidFill>
                  <a:srgbClr val="375F92"/>
                </a:solidFill>
                <a:latin typeface="Times New Roman"/>
                <a:cs typeface="Times New Roman"/>
              </a:rPr>
              <a:t>дент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3538" y="3347592"/>
            <a:ext cx="101282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К</a:t>
            </a:r>
            <a:r>
              <a:rPr sz="1800" spc="-4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о</a:t>
            </a:r>
            <a:r>
              <a:rPr sz="1800" spc="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мпа</a:t>
            </a:r>
            <a:r>
              <a:rPr sz="1800" spc="-1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н</a:t>
            </a:r>
            <a:r>
              <a:rPr sz="1800" spc="0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ии</a:t>
            </a:r>
            <a:endParaRPr sz="18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72480" y="3969257"/>
            <a:ext cx="7899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7E7E7E"/>
                </a:solidFill>
                <a:latin typeface="Times New Roman"/>
                <a:cs typeface="Times New Roman"/>
              </a:rPr>
              <a:t>Пр</a:t>
            </a:r>
            <a:r>
              <a:rPr sz="1600" spc="15" dirty="0">
                <a:solidFill>
                  <a:srgbClr val="7E7E7E"/>
                </a:solidFill>
                <a:latin typeface="Times New Roman"/>
                <a:cs typeface="Times New Roman"/>
              </a:rPr>
              <a:t>о</a:t>
            </a:r>
            <a:r>
              <a:rPr sz="1600" spc="-10" dirty="0">
                <a:solidFill>
                  <a:srgbClr val="7E7E7E"/>
                </a:solidFill>
                <a:latin typeface="Times New Roman"/>
                <a:cs typeface="Times New Roman"/>
              </a:rPr>
              <a:t>е</a:t>
            </a:r>
            <a:r>
              <a:rPr sz="1600" spc="-35" dirty="0">
                <a:solidFill>
                  <a:srgbClr val="7E7E7E"/>
                </a:solidFill>
                <a:latin typeface="Times New Roman"/>
                <a:cs typeface="Times New Roman"/>
              </a:rPr>
              <a:t>к</a:t>
            </a:r>
            <a:r>
              <a:rPr sz="1600" spc="-10" dirty="0">
                <a:solidFill>
                  <a:srgbClr val="7E7E7E"/>
                </a:solidFill>
                <a:latin typeface="Times New Roman"/>
                <a:cs typeface="Times New Roman"/>
              </a:rPr>
              <a:t>ты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3853" y="4735321"/>
            <a:ext cx="1299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800" spc="-7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Глава района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96757" y="3967733"/>
            <a:ext cx="76517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0" dirty="0">
                <a:solidFill>
                  <a:srgbClr val="7E7E7E"/>
                </a:solidFill>
                <a:latin typeface="Times New Roman"/>
                <a:cs typeface="Times New Roman"/>
              </a:rPr>
              <a:t>Б</a:t>
            </a:r>
            <a:r>
              <a:rPr sz="1600" spc="-114" dirty="0">
                <a:solidFill>
                  <a:srgbClr val="7E7E7E"/>
                </a:solidFill>
                <a:latin typeface="Times New Roman"/>
                <a:cs typeface="Times New Roman"/>
              </a:rPr>
              <a:t>у</a:t>
            </a:r>
            <a:r>
              <a:rPr sz="1600" spc="-10" dirty="0">
                <a:solidFill>
                  <a:srgbClr val="7E7E7E"/>
                </a:solidFill>
                <a:latin typeface="Times New Roman"/>
                <a:cs typeface="Times New Roman"/>
              </a:rPr>
              <a:t>ду</a:t>
            </a:r>
            <a:r>
              <a:rPr sz="1600" spc="-20" dirty="0">
                <a:solidFill>
                  <a:srgbClr val="7E7E7E"/>
                </a:solidFill>
                <a:latin typeface="Times New Roman"/>
                <a:cs typeface="Times New Roman"/>
              </a:rPr>
              <a:t>щ</a:t>
            </a:r>
            <a:r>
              <a:rPr sz="1600" spc="-10" dirty="0">
                <a:solidFill>
                  <a:srgbClr val="7E7E7E"/>
                </a:solidFill>
                <a:latin typeface="Times New Roman"/>
                <a:cs typeface="Times New Roman"/>
              </a:rPr>
              <a:t>ее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0830" y="5159639"/>
            <a:ext cx="816357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Отделы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9387" y="5949950"/>
            <a:ext cx="8683688" cy="719137"/>
          </a:xfrm>
          <a:custGeom>
            <a:avLst/>
            <a:gdLst/>
            <a:ahLst/>
            <a:cxnLst/>
            <a:rect l="l" t="t" r="r" b="b"/>
            <a:pathLst>
              <a:path w="8683688" h="719137">
                <a:moveTo>
                  <a:pt x="0" y="0"/>
                </a:moveTo>
                <a:lnTo>
                  <a:pt x="8683688" y="0"/>
                </a:lnTo>
                <a:lnTo>
                  <a:pt x="8683688" y="719137"/>
                </a:lnTo>
                <a:lnTo>
                  <a:pt x="0" y="719137"/>
                </a:lnTo>
                <a:lnTo>
                  <a:pt x="0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8266" y="5935471"/>
            <a:ext cx="860366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tabLst>
                <a:tab pos="1083945" algn="l"/>
                <a:tab pos="1591310" algn="l"/>
                <a:tab pos="2421890" algn="l"/>
                <a:tab pos="2708910" algn="l"/>
                <a:tab pos="3702685" algn="l"/>
              </a:tabLst>
            </a:pPr>
            <a:r>
              <a:rPr lang="ru-RU" sz="1600" i="1" spc="45" dirty="0" smtClean="0">
                <a:solidFill>
                  <a:srgbClr val="404040"/>
                </a:solidFill>
                <a:latin typeface="Bookman Old Style"/>
                <a:cs typeface="Bookman Old Style"/>
              </a:rPr>
              <a:t>«Бюджет для граждан»</a:t>
            </a:r>
            <a:r>
              <a:rPr sz="1600" i="1" spc="0" dirty="0">
                <a:solidFill>
                  <a:srgbClr val="404040"/>
                </a:solidFill>
                <a:latin typeface="Bookman Old Style"/>
                <a:cs typeface="Bookman Old Style"/>
              </a:rPr>
              <a:t>	</a:t>
            </a:r>
            <a:r>
              <a:rPr lang="ru-RU" sz="1600" i="1" spc="0" dirty="0" smtClean="0">
                <a:solidFill>
                  <a:srgbClr val="404040"/>
                </a:solidFill>
                <a:latin typeface="Bookman Old Style"/>
                <a:cs typeface="Bookman Old Style"/>
              </a:rPr>
              <a:t>нацелен на получение обратной связи от граждан, которым интересны современные проблемы </a:t>
            </a:r>
            <a:r>
              <a:rPr lang="ru-RU" sz="1600" i="1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ru-RU" sz="1600" i="1" dirty="0" smtClean="0">
                <a:solidFill>
                  <a:srgbClr val="404040"/>
                </a:solidFill>
                <a:latin typeface="Bookman Old Style"/>
                <a:cs typeface="Bookman Old Style"/>
              </a:rPr>
              <a:t>муниципальных  </a:t>
            </a:r>
            <a:r>
              <a:rPr lang="ru-RU" sz="1600" i="1" spc="0" dirty="0" smtClean="0">
                <a:solidFill>
                  <a:srgbClr val="404040"/>
                </a:solidFill>
                <a:latin typeface="Bookman Old Style"/>
                <a:cs typeface="Bookman Old Style"/>
              </a:rPr>
              <a:t>финансов в </a:t>
            </a:r>
            <a:r>
              <a:rPr lang="ru-RU" sz="1600" i="1" spc="0" dirty="0" err="1" smtClean="0">
                <a:solidFill>
                  <a:srgbClr val="404040"/>
                </a:solidFill>
                <a:latin typeface="Bookman Old Style"/>
                <a:cs typeface="Bookman Old Style"/>
              </a:rPr>
              <a:t>Кильмезском</a:t>
            </a:r>
            <a:r>
              <a:rPr lang="ru-RU" sz="1600" i="1" spc="0" dirty="0" smtClean="0">
                <a:solidFill>
                  <a:srgbClr val="404040"/>
                </a:solidFill>
                <a:latin typeface="Bookman Old Style"/>
                <a:cs typeface="Bookman Old Style"/>
              </a:rPr>
              <a:t>  районе, Кировской области и Российской Федерации.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764516"/>
            <a:ext cx="8278819" cy="21210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685"/>
              </a:spcBef>
            </a:pPr>
            <a:r>
              <a:rPr lang="ru-RU" sz="1400" b="1" i="1" spc="50" dirty="0" smtClean="0">
                <a:solidFill>
                  <a:srgbClr val="404040"/>
                </a:solidFill>
                <a:latin typeface="Bookman Old Style"/>
                <a:cs typeface="Bookman Old Style"/>
              </a:rPr>
              <a:t>«</a:t>
            </a:r>
            <a:r>
              <a:rPr lang="ru-RU" sz="1400" b="1" i="1" spc="50" dirty="0">
                <a:solidFill>
                  <a:srgbClr val="404040"/>
                </a:solidFill>
                <a:latin typeface="Bookman Old Style"/>
                <a:cs typeface="Bookman Old Style"/>
              </a:rPr>
              <a:t>Бю</a:t>
            </a:r>
            <a:r>
              <a:rPr lang="ru-RU" sz="1400" b="1" i="1" spc="35" dirty="0">
                <a:solidFill>
                  <a:srgbClr val="404040"/>
                </a:solidFill>
                <a:latin typeface="Bookman Old Style"/>
                <a:cs typeface="Bookman Old Style"/>
              </a:rPr>
              <a:t>д</a:t>
            </a:r>
            <a:r>
              <a:rPr lang="ru-RU" sz="1400" b="1" i="1" spc="-229" dirty="0">
                <a:solidFill>
                  <a:srgbClr val="404040"/>
                </a:solidFill>
                <a:latin typeface="Bookman Old Style"/>
                <a:cs typeface="Bookman Old Style"/>
              </a:rPr>
              <a:t>жет</a:t>
            </a:r>
            <a:r>
              <a:rPr lang="ru-RU" sz="1400" b="1" i="1" spc="10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ru-RU" sz="1400" b="1" i="1" spc="-25" dirty="0">
                <a:solidFill>
                  <a:srgbClr val="404040"/>
                </a:solidFill>
                <a:latin typeface="Bookman Old Style"/>
                <a:cs typeface="Bookman Old Style"/>
              </a:rPr>
              <a:t>для</a:t>
            </a:r>
            <a:r>
              <a:rPr lang="ru-RU" sz="1400" b="1" i="1" spc="95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ru-RU" sz="1400" b="1" i="1" spc="-45" dirty="0">
                <a:solidFill>
                  <a:srgbClr val="404040"/>
                </a:solidFill>
                <a:latin typeface="Bookman Old Style"/>
                <a:cs typeface="Bookman Old Style"/>
              </a:rPr>
              <a:t>гражд</a:t>
            </a:r>
            <a:r>
              <a:rPr lang="ru-RU" sz="1400" b="1" i="1" spc="-40" dirty="0">
                <a:solidFill>
                  <a:srgbClr val="404040"/>
                </a:solidFill>
                <a:latin typeface="Bookman Old Style"/>
                <a:cs typeface="Bookman Old Style"/>
              </a:rPr>
              <a:t>а</a:t>
            </a:r>
            <a:r>
              <a:rPr lang="ru-RU" sz="1400" b="1" i="1" spc="15" dirty="0">
                <a:solidFill>
                  <a:srgbClr val="404040"/>
                </a:solidFill>
                <a:latin typeface="Bookman Old Style"/>
                <a:cs typeface="Bookman Old Style"/>
              </a:rPr>
              <a:t>н»</a:t>
            </a:r>
            <a:r>
              <a:rPr lang="ru-RU" sz="1400" b="1" i="1" spc="90" dirty="0">
                <a:solidFill>
                  <a:srgbClr val="404040"/>
                </a:solidFill>
                <a:latin typeface="Bookman Old Style"/>
                <a:cs typeface="Bookman Old Style"/>
              </a:rPr>
              <a:t> </a:t>
            </a:r>
            <a:r>
              <a:rPr lang="ru-RU" sz="1400" i="1" spc="35" dirty="0">
                <a:latin typeface="Bookman Old Style"/>
                <a:cs typeface="Bookman Old Style"/>
              </a:rPr>
              <a:t>п</a:t>
            </a:r>
            <a:r>
              <a:rPr lang="ru-RU" sz="1400" i="1" spc="15" dirty="0">
                <a:latin typeface="Bookman Old Style"/>
                <a:cs typeface="Bookman Old Style"/>
              </a:rPr>
              <a:t>о</a:t>
            </a:r>
            <a:r>
              <a:rPr lang="ru-RU" sz="1400" i="1" spc="35" dirty="0">
                <a:latin typeface="Bookman Old Style"/>
                <a:cs typeface="Bookman Old Style"/>
              </a:rPr>
              <a:t>з</a:t>
            </a:r>
            <a:r>
              <a:rPr lang="ru-RU" sz="1400" i="1" spc="30" dirty="0">
                <a:latin typeface="Bookman Old Style"/>
                <a:cs typeface="Bookman Old Style"/>
              </a:rPr>
              <a:t>н</a:t>
            </a:r>
            <a:r>
              <a:rPr lang="ru-RU" sz="1400" i="1" spc="-20" dirty="0">
                <a:latin typeface="Bookman Old Style"/>
                <a:cs typeface="Bookman Old Style"/>
              </a:rPr>
              <a:t>ак</a:t>
            </a:r>
            <a:r>
              <a:rPr lang="ru-RU" sz="1400" i="1" spc="15" dirty="0">
                <a:latin typeface="Bookman Old Style"/>
                <a:cs typeface="Bookman Old Style"/>
              </a:rPr>
              <a:t>о</a:t>
            </a:r>
            <a:r>
              <a:rPr lang="ru-RU" sz="1400" i="1" spc="-30" dirty="0">
                <a:latin typeface="Bookman Old Style"/>
                <a:cs typeface="Bookman Old Style"/>
              </a:rPr>
              <a:t>м</a:t>
            </a:r>
            <a:r>
              <a:rPr lang="ru-RU" sz="1400" i="1" spc="-15" dirty="0">
                <a:latin typeface="Bookman Old Style"/>
                <a:cs typeface="Bookman Old Style"/>
              </a:rPr>
              <a:t>и</a:t>
            </a:r>
            <a:r>
              <a:rPr lang="ru-RU" sz="1400" i="1" spc="-565" dirty="0">
                <a:latin typeface="Bookman Old Style"/>
                <a:cs typeface="Bookman Old Style"/>
              </a:rPr>
              <a:t>т</a:t>
            </a:r>
            <a:r>
              <a:rPr lang="ru-RU" sz="1400" i="1" spc="155" dirty="0">
                <a:latin typeface="Bookman Old Style"/>
                <a:cs typeface="Bookman Old Style"/>
              </a:rPr>
              <a:t> </a:t>
            </a:r>
            <a:r>
              <a:rPr lang="ru-RU" sz="1400" i="1" spc="15" dirty="0">
                <a:latin typeface="Bookman Old Style"/>
                <a:cs typeface="Bookman Old Style"/>
              </a:rPr>
              <a:t>в</a:t>
            </a:r>
            <a:r>
              <a:rPr lang="ru-RU" sz="1400" i="1" spc="25" dirty="0">
                <a:latin typeface="Bookman Old Style"/>
                <a:cs typeface="Bookman Old Style"/>
              </a:rPr>
              <a:t>а</a:t>
            </a:r>
            <a:r>
              <a:rPr lang="ru-RU" sz="1400" i="1" spc="60" dirty="0">
                <a:latin typeface="Bookman Old Style"/>
                <a:cs typeface="Bookman Old Style"/>
              </a:rPr>
              <a:t>с</a:t>
            </a:r>
            <a:r>
              <a:rPr lang="ru-RU" sz="1400" i="1" spc="165" dirty="0">
                <a:latin typeface="Bookman Old Style"/>
                <a:cs typeface="Bookman Old Style"/>
              </a:rPr>
              <a:t> </a:t>
            </a:r>
            <a:r>
              <a:rPr lang="ru-RU" sz="1400" i="1" spc="60" dirty="0">
                <a:latin typeface="Bookman Old Style"/>
                <a:cs typeface="Bookman Old Style"/>
              </a:rPr>
              <a:t>с</a:t>
            </a:r>
            <a:r>
              <a:rPr lang="ru-RU" sz="1400" i="1" spc="165" dirty="0">
                <a:latin typeface="Bookman Old Style"/>
                <a:cs typeface="Bookman Old Style"/>
              </a:rPr>
              <a:t> </a:t>
            </a:r>
            <a:r>
              <a:rPr lang="ru-RU" sz="1400" i="1" spc="30" dirty="0">
                <a:latin typeface="Bookman Old Style"/>
                <a:cs typeface="Bookman Old Style"/>
              </a:rPr>
              <a:t>положениями </a:t>
            </a:r>
            <a:r>
              <a:rPr lang="ru-RU" sz="1400" i="1" spc="25" dirty="0">
                <a:latin typeface="Bookman Old Style"/>
                <a:cs typeface="Bookman Old Style"/>
              </a:rPr>
              <a:t>основного</a:t>
            </a:r>
            <a:r>
              <a:rPr lang="ru-RU" sz="1400" i="1" spc="170" dirty="0">
                <a:latin typeface="Bookman Old Style"/>
                <a:cs typeface="Bookman Old Style"/>
              </a:rPr>
              <a:t> </a:t>
            </a:r>
            <a:r>
              <a:rPr lang="ru-RU" sz="1400" i="1" spc="-15" dirty="0">
                <a:latin typeface="Bookman Old Style"/>
                <a:cs typeface="Bookman Old Style"/>
              </a:rPr>
              <a:t>финансового</a:t>
            </a:r>
            <a:r>
              <a:rPr lang="ru-RU" sz="1400" i="1" spc="25" dirty="0">
                <a:latin typeface="Bookman Old Style"/>
                <a:cs typeface="Bookman Old Style"/>
              </a:rPr>
              <a:t> </a:t>
            </a:r>
            <a:r>
              <a:rPr lang="ru-RU" sz="1400" i="1" spc="10" dirty="0">
                <a:latin typeface="Bookman Old Style"/>
                <a:cs typeface="Bookman Old Style"/>
              </a:rPr>
              <a:t> </a:t>
            </a:r>
            <a:r>
              <a:rPr lang="ru-RU" sz="1400" i="1" spc="-20" dirty="0">
                <a:latin typeface="Bookman Old Style"/>
                <a:cs typeface="Bookman Old Style"/>
              </a:rPr>
              <a:t>докумен</a:t>
            </a:r>
            <a:r>
              <a:rPr lang="ru-RU" sz="1400" i="1" spc="30" dirty="0">
                <a:latin typeface="Bookman Old Style"/>
                <a:cs typeface="Bookman Old Style"/>
              </a:rPr>
              <a:t>та</a:t>
            </a:r>
            <a:r>
              <a:rPr lang="ru-RU" sz="1400" i="1" spc="-75" dirty="0">
                <a:latin typeface="Bookman Old Style"/>
                <a:cs typeface="Bookman Old Style"/>
              </a:rPr>
              <a:t>  </a:t>
            </a:r>
            <a:r>
              <a:rPr lang="ru-RU" sz="1400" i="1" spc="10" dirty="0">
                <a:latin typeface="Bookman Old Style"/>
                <a:cs typeface="Bookman Old Style"/>
              </a:rPr>
              <a:t>Кильмезского района </a:t>
            </a:r>
            <a:r>
              <a:rPr lang="ru-RU" sz="1400" i="1" spc="25" dirty="0">
                <a:latin typeface="Bookman Old Style"/>
                <a:cs typeface="Bookman Old Style"/>
              </a:rPr>
              <a:t>– районного бюджета</a:t>
            </a:r>
            <a:r>
              <a:rPr lang="ru-RU" sz="1400" i="1" spc="-25" dirty="0">
                <a:latin typeface="Bookman Old Style"/>
                <a:cs typeface="Bookman Old Style"/>
              </a:rPr>
              <a:t>, </a:t>
            </a:r>
            <a:r>
              <a:rPr lang="ru-RU" sz="1400" i="1" spc="-70" dirty="0">
                <a:latin typeface="Bookman Old Style"/>
                <a:cs typeface="Bookman Old Style"/>
              </a:rPr>
              <a:t>а</a:t>
            </a:r>
            <a:r>
              <a:rPr lang="ru-RU" sz="1400" i="1" dirty="0">
                <a:latin typeface="Bookman Old Style"/>
                <a:cs typeface="Bookman Old Style"/>
              </a:rPr>
              <a:t> именно</a:t>
            </a:r>
            <a:r>
              <a:rPr lang="ru-RU" sz="1400" spc="-10" dirty="0">
                <a:latin typeface="Bookman Old Style"/>
                <a:cs typeface="Bookman Old Style"/>
              </a:rPr>
              <a:t>: проекта</a:t>
            </a:r>
            <a:r>
              <a:rPr lang="ru-RU" sz="1400" i="1" spc="-35" dirty="0">
                <a:latin typeface="Bookman Old Style"/>
                <a:cs typeface="Bookman Old Style"/>
              </a:rPr>
              <a:t>  районного  бюджета на  предстоящие три года</a:t>
            </a:r>
            <a:r>
              <a:rPr lang="ru-RU" sz="1400" spc="-10" dirty="0">
                <a:latin typeface="Bookman Old Style"/>
                <a:cs typeface="Bookman Old Style"/>
              </a:rPr>
              <a:t>:</a:t>
            </a:r>
            <a:r>
              <a:rPr lang="ru-RU" sz="1400" spc="20" dirty="0">
                <a:latin typeface="Bookman Old Style"/>
                <a:cs typeface="Bookman Old Style"/>
              </a:rPr>
              <a:t> 2014 год и 2015-2013 годы.</a:t>
            </a:r>
          </a:p>
          <a:p>
            <a:pPr marL="12700" marR="9525" algn="just">
              <a:lnSpc>
                <a:spcPct val="100000"/>
              </a:lnSpc>
              <a:spcBef>
                <a:spcPts val="685"/>
              </a:spcBef>
            </a:pPr>
            <a:r>
              <a:rPr lang="ru-RU" sz="1400" i="1" dirty="0">
                <a:latin typeface="Bookman Old Style"/>
                <a:cs typeface="Bookman Old Style"/>
              </a:rPr>
              <a:t>Представленная информация предназначена для широкого круга пользователей и будет интересна и полезна как студентам, </a:t>
            </a:r>
            <a:r>
              <a:rPr lang="ru-RU" sz="1400" i="1" dirty="0" smtClean="0">
                <a:latin typeface="Bookman Old Style"/>
                <a:cs typeface="Bookman Old Style"/>
              </a:rPr>
              <a:t>педагогам</a:t>
            </a:r>
            <a:r>
              <a:rPr lang="ru-RU" sz="1400" i="1" dirty="0">
                <a:latin typeface="Bookman Old Style"/>
                <a:cs typeface="Bookman Old Style"/>
              </a:rPr>
              <a:t>, врачам,</a:t>
            </a:r>
            <a:r>
              <a:rPr lang="ru-RU" sz="1400" i="1" spc="55" dirty="0">
                <a:latin typeface="Bookman Old Style"/>
                <a:cs typeface="Bookman Old Style"/>
              </a:rPr>
              <a:t> молодым семьям, так и гражданским служащим, пенсионерам и другим категориям населения, так как районный бюджет затрагивает интересы каждого жителя Кильмезского района. Мы постарались в доступной и понятной форме для граждан, показать основные показатели районного бюджета</a:t>
            </a:r>
            <a:r>
              <a:rPr lang="ru-RU" sz="1400" i="1" spc="55" dirty="0" smtClean="0">
                <a:latin typeface="Bookman Old Style"/>
                <a:cs typeface="Bookman Old Style"/>
              </a:rPr>
              <a:t>.</a:t>
            </a:r>
            <a:endParaRPr lang="ru-RU" dirty="0"/>
          </a:p>
        </p:txBody>
      </p:sp>
      <p:sp>
        <p:nvSpPr>
          <p:cNvPr id="20" name="object 8"/>
          <p:cNvSpPr txBox="1"/>
          <p:nvPr/>
        </p:nvSpPr>
        <p:spPr>
          <a:xfrm>
            <a:off x="7395717" y="5010592"/>
            <a:ext cx="131457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cs typeface="Times New Roman"/>
              </a:rPr>
              <a:t>Управления</a:t>
            </a:r>
            <a:endParaRPr sz="1800" dirty="0">
              <a:solidFill>
                <a:schemeClr val="accent4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Уважаемые жители Кильмезского района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!</a:t>
            </a:r>
            <a:endParaRPr lang="ru-RU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27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Дорожный фонд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расчистка дор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229200"/>
            <a:ext cx="1728192" cy="1375792"/>
          </a:xfrm>
          <a:prstGeom prst="rect">
            <a:avLst/>
          </a:prstGeom>
        </p:spPr>
      </p:pic>
      <p:pic>
        <p:nvPicPr>
          <p:cNvPr id="5" name="Рисунок 4" descr="дороги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7232"/>
            <a:ext cx="1835696" cy="1340768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28457"/>
              </p:ext>
            </p:extLst>
          </p:nvPr>
        </p:nvGraphicFramePr>
        <p:xfrm>
          <a:off x="3923928" y="980728"/>
          <a:ext cx="4752528" cy="258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</a:tblGrid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Доходы фонда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kumimoji="0"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инжекторных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двигателей, производимые на территории Российской Федерации </a:t>
                      </a:r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Субсидия на развитие</a:t>
                      </a:r>
                      <a:r>
                        <a:rPr lang="ru-RU" sz="1400" baseline="0" dirty="0" smtClean="0"/>
                        <a:t> транспортной инфраструктуры Кировской области</a:t>
                      </a:r>
                      <a:endParaRPr lang="ru-RU" sz="14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240094"/>
              </p:ext>
            </p:extLst>
          </p:nvPr>
        </p:nvGraphicFramePr>
        <p:xfrm>
          <a:off x="3923928" y="4653136"/>
          <a:ext cx="4752528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Расходы фонда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Содержание дорог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Ремонт дорог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 rot="5400000">
            <a:off x="5652120" y="2780928"/>
            <a:ext cx="1080120" cy="266429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30617550"/>
              </p:ext>
            </p:extLst>
          </p:nvPr>
        </p:nvGraphicFramePr>
        <p:xfrm>
          <a:off x="206489" y="1772816"/>
          <a:ext cx="3600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Расходы бюджета на поддержку отраслей экономики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олос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2088232" cy="936104"/>
          </a:xfrm>
          <a:prstGeom prst="rect">
            <a:avLst/>
          </a:prstGeom>
        </p:spPr>
      </p:pic>
      <p:pic>
        <p:nvPicPr>
          <p:cNvPr id="5" name="Рисунок 4" descr="трансп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268761"/>
            <a:ext cx="1800200" cy="1152128"/>
          </a:xfrm>
          <a:prstGeom prst="rect">
            <a:avLst/>
          </a:prstGeom>
        </p:spPr>
      </p:pic>
      <p:pic>
        <p:nvPicPr>
          <p:cNvPr id="6" name="Рисунок 5" descr="малый бизне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052736"/>
            <a:ext cx="2016224" cy="100811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23601"/>
              </p:ext>
            </p:extLst>
          </p:nvPr>
        </p:nvGraphicFramePr>
        <p:xfrm>
          <a:off x="661065" y="2708920"/>
          <a:ext cx="7749861" cy="3896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57095"/>
                <a:gridCol w="1260201"/>
                <a:gridCol w="1301750"/>
                <a:gridCol w="1314795"/>
                <a:gridCol w="1216020"/>
              </a:tblGrid>
              <a:tr h="87954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2013 год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2014год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2015 год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 год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91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Сельское хозяйство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6442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8449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8449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9099</a:t>
                      </a:r>
                      <a:endParaRPr lang="ru-RU" dirty="0"/>
                    </a:p>
                  </a:txBody>
                  <a:tcPr/>
                </a:tc>
              </a:tr>
              <a:tr h="4765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Водное хозяйство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5539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</a:p>
                  </a:txBody>
                  <a:tcPr/>
                </a:tc>
              </a:tr>
              <a:tr h="5672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Транспорт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357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360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</a:t>
                      </a:r>
                      <a:endParaRPr lang="ru-RU" dirty="0"/>
                    </a:p>
                  </a:txBody>
                  <a:tcPr/>
                </a:tc>
              </a:tr>
              <a:tr h="5298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Дорожное</a:t>
                      </a:r>
                      <a:r>
                        <a:rPr lang="ru-RU" sz="1600" baseline="0" dirty="0" smtClean="0"/>
                        <a:t> хозяйство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18400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19353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24221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25530</a:t>
                      </a:r>
                      <a:endParaRPr lang="ru-RU" dirty="0"/>
                    </a:p>
                  </a:txBody>
                  <a:tcPr/>
                </a:tc>
              </a:tr>
              <a:tr h="5298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Управление имуществом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4572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646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642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Меры социальной поддержки, предоставляемые из бюджета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жкх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2016224" cy="136815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491359"/>
              </p:ext>
            </p:extLst>
          </p:nvPr>
        </p:nvGraphicFramePr>
        <p:xfrm>
          <a:off x="323528" y="2420889"/>
          <a:ext cx="8640960" cy="43244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74479"/>
                <a:gridCol w="1186361"/>
                <a:gridCol w="1080120"/>
              </a:tblGrid>
              <a:tr h="6128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меры социальной поддержки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Количество получателей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Объем 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расходов, тыс. руб.</a:t>
                      </a: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Возмещение расходов за коммунальные услуги педагогическим работникам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7092</a:t>
                      </a:r>
                      <a:endParaRPr lang="ru-RU" dirty="0"/>
                    </a:p>
                  </a:txBody>
                  <a:tcPr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Частичная компенсация по коммунальным услугам по работникам</a:t>
                      </a:r>
                      <a:r>
                        <a:rPr lang="ru-RU" sz="1600" baseline="0" dirty="0" smtClean="0"/>
                        <a:t> культуры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435</a:t>
                      </a:r>
                      <a:endParaRPr lang="ru-RU" dirty="0"/>
                    </a:p>
                  </a:txBody>
                  <a:tcPr/>
                </a:tc>
              </a:tr>
              <a:tr h="4248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Субсидии гражданам</a:t>
                      </a:r>
                      <a:r>
                        <a:rPr lang="ru-RU" sz="1600" baseline="0" dirty="0" smtClean="0"/>
                        <a:t> на оплату жилья и коммунальных услуг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4248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жильем молодых семей и молодых специалистов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1730</a:t>
                      </a:r>
                      <a:endParaRPr lang="ru-RU" dirty="0"/>
                    </a:p>
                  </a:txBody>
                  <a:tcPr/>
                </a:tc>
              </a:tr>
              <a:tr h="5544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Компенсация платы взимаемой с родителей за присмотр и</a:t>
                      </a:r>
                      <a:r>
                        <a:rPr lang="ru-RU" sz="1600" baseline="0" dirty="0" smtClean="0"/>
                        <a:t> уход за детьми в детских садах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2100</a:t>
                      </a:r>
                      <a:endParaRPr lang="ru-RU" dirty="0"/>
                    </a:p>
                  </a:txBody>
                  <a:tcPr/>
                </a:tc>
              </a:tr>
              <a:tr h="3501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Ежемесячные выплаты детям сиротам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2970</a:t>
                      </a:r>
                      <a:endParaRPr lang="ru-RU" dirty="0"/>
                    </a:p>
                  </a:txBody>
                  <a:tcPr/>
                </a:tc>
              </a:tr>
              <a:tr h="3501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Ежемесячное вознаграждение приемным родителям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1136</a:t>
                      </a:r>
                      <a:endParaRPr lang="ru-RU" dirty="0"/>
                    </a:p>
                  </a:txBody>
                  <a:tcPr/>
                </a:tc>
              </a:tr>
              <a:tr h="3501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Обеспечением жильем сирот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2741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Расходы бюджета на содержание органов местного самоуправления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72204" y="1038481"/>
            <a:ext cx="1548172" cy="494895"/>
            <a:chOff x="3218966" y="576063"/>
            <a:chExt cx="2254020" cy="166962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Глава администрации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17519" y="3351870"/>
            <a:ext cx="1472026" cy="679888"/>
            <a:chOff x="3218966" y="576063"/>
            <a:chExt cx="2254020" cy="166962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Сектор муниципальной собственности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736592" y="1617823"/>
            <a:ext cx="1452752" cy="831670"/>
            <a:chOff x="3218966" y="576063"/>
            <a:chExt cx="2254020" cy="166962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Заместитель главы администрации по экономике. ЖКХ и жизнеобеспечению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1514" y="2509361"/>
            <a:ext cx="1405715" cy="884534"/>
            <a:chOff x="3218966" y="576063"/>
            <a:chExt cx="2254020" cy="166962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Отдел культуры, молодежных программ, физкультуры и спорта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3691" y="3491520"/>
            <a:ext cx="1413709" cy="687530"/>
            <a:chOff x="3218966" y="576063"/>
            <a:chExt cx="2254020" cy="166962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Районное управление образования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0590" y="4280538"/>
            <a:ext cx="1405242" cy="573688"/>
            <a:chOff x="3218966" y="576063"/>
            <a:chExt cx="2254020" cy="1669621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КДН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730964" y="2561966"/>
            <a:ext cx="1453934" cy="694331"/>
            <a:chOff x="3218966" y="576063"/>
            <a:chExt cx="2254020" cy="1669621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Отдел экономического развития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86470" y="1533376"/>
            <a:ext cx="1368152" cy="868412"/>
            <a:chOff x="3218966" y="576063"/>
            <a:chExt cx="2254020" cy="1669621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Заместитель главы администрации района по соц. Вопросам и профилактике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31178" y="4089468"/>
            <a:ext cx="1444705" cy="526336"/>
            <a:chOff x="3218966" y="576063"/>
            <a:chExt cx="2254020" cy="1669621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Отдел ЖКХ и жизнеобеспечения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715654" y="4690496"/>
            <a:ext cx="1475752" cy="773248"/>
            <a:chOff x="3218966" y="576063"/>
            <a:chExt cx="2254020" cy="1669621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Отдел сельскохозяйственного производства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364088" y="1643674"/>
            <a:ext cx="1430540" cy="882615"/>
            <a:chOff x="3218966" y="576063"/>
            <a:chExt cx="2254020" cy="1669621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Заместитель главы администрации по финансам, налогам и сборам, начальник управления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257732" y="1507407"/>
            <a:ext cx="1437459" cy="693204"/>
            <a:chOff x="3218966" y="576063"/>
            <a:chExt cx="2254020" cy="1669621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Управляющий делами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288918" y="4466472"/>
            <a:ext cx="1430540" cy="610648"/>
            <a:chOff x="3218966" y="576063"/>
            <a:chExt cx="2254020" cy="166962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Машинописное бюро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320824" y="3783762"/>
            <a:ext cx="1436691" cy="568874"/>
            <a:chOff x="3218966" y="576063"/>
            <a:chExt cx="2254020" cy="1669621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Хозяйственный отдел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289317" y="2989384"/>
            <a:ext cx="1452275" cy="702430"/>
            <a:chOff x="3218966" y="576063"/>
            <a:chExt cx="2254020" cy="1669621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Сектор юридической и кадровой службы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267584" y="2378871"/>
            <a:ext cx="1474009" cy="455772"/>
            <a:chOff x="3218966" y="576063"/>
            <a:chExt cx="2254020" cy="1669621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Архив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542053" y="4031758"/>
            <a:ext cx="1399503" cy="463954"/>
            <a:chOff x="3218966" y="576063"/>
            <a:chExt cx="2254020" cy="1669621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ЕДДС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526535" y="3023328"/>
            <a:ext cx="1430540" cy="882615"/>
            <a:chOff x="3218966" y="576063"/>
            <a:chExt cx="2254020" cy="1669621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Главный специалист по делам ГО и ЧС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3448212" y="2177950"/>
            <a:ext cx="1587187" cy="773677"/>
            <a:chOff x="3218966" y="576063"/>
            <a:chExt cx="2254020" cy="1669621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Главный специалист по мобилизационной подготовке и защите государственных тайн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407020" y="2675424"/>
            <a:ext cx="1430540" cy="882615"/>
            <a:chOff x="3218966" y="576063"/>
            <a:chExt cx="2254020" cy="1669621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Районное финансовое управление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3536399" y="4615804"/>
            <a:ext cx="1399504" cy="650661"/>
            <a:chOff x="3218966" y="576063"/>
            <a:chExt cx="2254020" cy="1669621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3218966" y="576063"/>
              <a:ext cx="2254020" cy="16696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Скругленный прямоугольник 4"/>
            <p:cNvSpPr/>
            <p:nvPr/>
          </p:nvSpPr>
          <p:spPr>
            <a:xfrm>
              <a:off x="3267868" y="624965"/>
              <a:ext cx="2156216" cy="15718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Отдел бухгалтерского учета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89" name="Прямая со стрелкой 88"/>
          <p:cNvCxnSpPr/>
          <p:nvPr/>
        </p:nvCxnSpPr>
        <p:spPr>
          <a:xfrm flipH="1">
            <a:off x="3211275" y="1533376"/>
            <a:ext cx="494517" cy="239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>
            <a:off x="1454622" y="1285928"/>
            <a:ext cx="2217582" cy="272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5035399" y="1558811"/>
            <a:ext cx="328689" cy="214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5220376" y="1196752"/>
            <a:ext cx="2037356" cy="362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object 4"/>
          <p:cNvSpPr/>
          <p:nvPr/>
        </p:nvSpPr>
        <p:spPr>
          <a:xfrm>
            <a:off x="214312" y="6072187"/>
            <a:ext cx="8572500" cy="553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/>
              <a:t>Предельная штатная численность 64 шт. ед.</a:t>
            </a:r>
          </a:p>
          <a:p>
            <a:r>
              <a:rPr lang="ru-RU" dirty="0" smtClean="0"/>
              <a:t>Предусмотрено расходов на содержание ОМС в 2014 году </a:t>
            </a:r>
            <a:r>
              <a:rPr lang="ru-RU" dirty="0" smtClean="0"/>
              <a:t>20653 </a:t>
            </a:r>
            <a:r>
              <a:rPr lang="ru-RU" dirty="0" smtClean="0"/>
              <a:t>тыс. руб.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Финансовая помощь бюджетам поселений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финпомощ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2304256" cy="165618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06843"/>
              </p:ext>
            </p:extLst>
          </p:nvPr>
        </p:nvGraphicFramePr>
        <p:xfrm>
          <a:off x="107504" y="3284984"/>
          <a:ext cx="8928991" cy="32908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78698"/>
                <a:gridCol w="1270446"/>
                <a:gridCol w="1312333"/>
                <a:gridCol w="1325484"/>
                <a:gridCol w="1225906"/>
                <a:gridCol w="1116124"/>
              </a:tblGrid>
              <a:tr h="49998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2012 год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2013 год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2014 год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2015 год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2016</a:t>
                      </a:r>
                      <a:r>
                        <a:rPr lang="ru-RU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91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Всего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9327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14103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12401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11313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12176</a:t>
                      </a:r>
                      <a:endParaRPr lang="ru-RU" sz="2400" dirty="0"/>
                    </a:p>
                  </a:txBody>
                  <a:tcPr/>
                </a:tc>
              </a:tr>
              <a:tr h="47654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Выравнивание бюджетной обеспеченности поселений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2987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7951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7335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7916</a:t>
                      </a:r>
                      <a:endParaRPr lang="ru-RU" sz="2400" dirty="0"/>
                    </a:p>
                  </a:txBody>
                  <a:tcPr/>
                </a:tc>
              </a:tr>
              <a:tr h="5672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Сбалансированность расходов поселений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6340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7103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4450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3978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4260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Муниципальные заимствования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деньги в мешках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18288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484784"/>
            <a:ext cx="1311256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долг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97316"/>
              </p:ext>
            </p:extLst>
          </p:nvPr>
        </p:nvGraphicFramePr>
        <p:xfrm>
          <a:off x="0" y="2420888"/>
          <a:ext cx="9144001" cy="38164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62199"/>
                <a:gridCol w="1143000"/>
                <a:gridCol w="1143000"/>
                <a:gridCol w="1066800"/>
                <a:gridCol w="1219200"/>
                <a:gridCol w="1066800"/>
                <a:gridCol w="1143002"/>
              </a:tblGrid>
              <a:tr h="539781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effectLst/>
                        </a:rPr>
                        <a:t>Вид заимствований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2014 год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2015 год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2016 год</a:t>
                      </a:r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6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effectLst/>
                        </a:rPr>
                        <a:t>Объем привлечения заимствований (тыс. руб.)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effectLst/>
                        </a:rPr>
                        <a:t>Объем погашения основной суммы долга (тыс. руб.)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effectLst/>
                        </a:rPr>
                        <a:t>Объем привлечения заимствований (тыс. руб.)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effectLst/>
                        </a:rPr>
                        <a:t>Объем погашения основной суммы долга (тыс. руб.)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effectLst/>
                        </a:rPr>
                        <a:t>Объем привлечения заимствований (тыс. руб.)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effectLst/>
                        </a:rPr>
                        <a:t>Объем погашения основной суммы долга (тыс. руб.)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77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effectLst/>
                        </a:rPr>
                        <a:t>Кредиты кредитных организаций в валюте Российской Федерации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2500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2140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3500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2276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3500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2651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effectLst/>
                        </a:rPr>
                        <a:t>Итого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2500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2140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3500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2276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3500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«Бюджет для граждан»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подготовлен финансовым управлением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администрации Кильмезского района</a:t>
            </a: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dirty="0" smtClean="0"/>
              <a:t>Ул</a:t>
            </a:r>
            <a:r>
              <a:rPr lang="ru-RU" sz="2000" dirty="0"/>
              <a:t>. Советская, </a:t>
            </a:r>
            <a:r>
              <a:rPr lang="ru-RU" sz="2000" dirty="0" smtClean="0"/>
              <a:t>79 пгт</a:t>
            </a:r>
            <a:r>
              <a:rPr lang="ru-RU" sz="2000" dirty="0"/>
              <a:t>. Кильмезь </a:t>
            </a:r>
            <a:r>
              <a:rPr lang="ru-RU" sz="2000" dirty="0" smtClean="0"/>
              <a:t>Кильмезского района </a:t>
            </a:r>
            <a:r>
              <a:rPr lang="ru-RU" sz="2000" dirty="0"/>
              <a:t>Кировской </a:t>
            </a:r>
            <a:r>
              <a:rPr lang="ru-RU" sz="2000" dirty="0" smtClean="0"/>
              <a:t>области, 613570 </a:t>
            </a:r>
            <a:endParaRPr lang="ru-RU" sz="2000" dirty="0"/>
          </a:p>
          <a:p>
            <a:r>
              <a:rPr lang="ru-RU" sz="2000" dirty="0"/>
              <a:t>Тел: 8-833-38-2-17-52</a:t>
            </a:r>
          </a:p>
          <a:p>
            <a:r>
              <a:rPr lang="ru-RU" sz="2000" b="1" dirty="0"/>
              <a:t>Факс. 8-833-38-2-13-72</a:t>
            </a:r>
            <a:endParaRPr lang="ru-RU" sz="2000" dirty="0"/>
          </a:p>
          <a:p>
            <a:r>
              <a:rPr lang="en-US" sz="2000" u="sng" dirty="0" err="1">
                <a:hlinkClick r:id="rId2"/>
              </a:rPr>
              <a:t>fo</a:t>
            </a:r>
            <a:r>
              <a:rPr lang="ru-RU" sz="2000" u="sng" dirty="0">
                <a:hlinkClick r:id="rId2"/>
              </a:rPr>
              <a:t>11@</a:t>
            </a:r>
            <a:r>
              <a:rPr lang="en-US" sz="2000" u="sng" dirty="0" err="1">
                <a:hlinkClick r:id="rId2"/>
              </a:rPr>
              <a:t>depfin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kirov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 smtClean="0">
                <a:hlinkClick r:id="rId2"/>
              </a:rPr>
              <a:t>ru</a:t>
            </a:r>
            <a:endParaRPr lang="ru-RU" sz="2000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режим работы 8-00 до 17-30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адрес интернет-сайта, на котором можно получить информацию о бюджете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http://kilmezfinans.ru/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447" y="4041646"/>
            <a:ext cx="8979408" cy="2752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9271" y="4162044"/>
            <a:ext cx="845756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tabLst>
                <a:tab pos="1457325" algn="l"/>
              </a:tabLst>
            </a:pPr>
            <a:r>
              <a:rPr sz="2400" spc="-155" dirty="0">
                <a:latin typeface="Times New Roman"/>
                <a:cs typeface="Times New Roman"/>
              </a:rPr>
              <a:t>Г</a:t>
            </a:r>
            <a:r>
              <a:rPr sz="2400" spc="0" dirty="0">
                <a:latin typeface="Times New Roman"/>
                <a:cs typeface="Times New Roman"/>
              </a:rPr>
              <a:t>раждане	</a:t>
            </a:r>
            <a:r>
              <a:rPr lang="ru-RU" sz="2400" spc="0" dirty="0" smtClean="0">
                <a:latin typeface="Times New Roman"/>
                <a:cs typeface="Times New Roman"/>
              </a:rPr>
              <a:t>- и как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lang="ru-RU" sz="2400" spc="0" dirty="0" smtClean="0">
                <a:latin typeface="Times New Roman"/>
                <a:cs typeface="Times New Roman"/>
              </a:rPr>
              <a:t>налогоплательщики, и как потребители общественных услуг – должны быть уверены в том, что 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lang="ru-RU" sz="2400" spc="0" dirty="0" smtClean="0">
                <a:latin typeface="Times New Roman"/>
                <a:cs typeface="Times New Roman"/>
              </a:rPr>
              <a:t>передаваемые ими в распоряжение муниципалитета средства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9272" y="5259578"/>
            <a:ext cx="8457565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исп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0" dirty="0">
                <a:latin typeface="Times New Roman"/>
                <a:cs typeface="Times New Roman"/>
              </a:rPr>
              <a:t>ль</a:t>
            </a:r>
            <a:r>
              <a:rPr sz="2400" spc="-55" dirty="0">
                <a:latin typeface="Times New Roman"/>
                <a:cs typeface="Times New Roman"/>
              </a:rPr>
              <a:t>з</a:t>
            </a:r>
            <a:r>
              <a:rPr sz="2400" spc="15" dirty="0">
                <a:latin typeface="Times New Roman"/>
                <a:cs typeface="Times New Roman"/>
              </a:rPr>
              <a:t>у</a:t>
            </a:r>
            <a:r>
              <a:rPr sz="2400" spc="-45" dirty="0">
                <a:latin typeface="Times New Roman"/>
                <a:cs typeface="Times New Roman"/>
              </a:rPr>
              <a:t>ю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spc="0" dirty="0">
                <a:latin typeface="Times New Roman"/>
                <a:cs typeface="Times New Roman"/>
              </a:rPr>
              <a:t>ся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прозр</a:t>
            </a:r>
            <a:r>
              <a:rPr sz="2400" spc="-105" dirty="0">
                <a:latin typeface="Times New Roman"/>
                <a:cs typeface="Times New Roman"/>
              </a:rPr>
              <a:t>а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spc="0" dirty="0">
                <a:latin typeface="Times New Roman"/>
                <a:cs typeface="Times New Roman"/>
              </a:rPr>
              <a:t>но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и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эф</a:t>
            </a:r>
            <a:r>
              <a:rPr sz="2400" spc="0" dirty="0">
                <a:latin typeface="Times New Roman"/>
                <a:cs typeface="Times New Roman"/>
              </a:rPr>
              <a:t>ф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0" dirty="0">
                <a:latin typeface="Times New Roman"/>
                <a:cs typeface="Times New Roman"/>
              </a:rPr>
              <a:t>тивно,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п</a:t>
            </a:r>
            <a:r>
              <a:rPr sz="2400" spc="5" dirty="0">
                <a:latin typeface="Times New Roman"/>
                <a:cs typeface="Times New Roman"/>
              </a:rPr>
              <a:t>р</a:t>
            </a:r>
            <a:r>
              <a:rPr sz="2400" spc="0" dirty="0">
                <a:latin typeface="Times New Roman"/>
                <a:cs typeface="Times New Roman"/>
              </a:rPr>
              <a:t>ин</a:t>
            </a:r>
            <a:r>
              <a:rPr sz="2400" spc="50" dirty="0">
                <a:latin typeface="Times New Roman"/>
                <a:cs typeface="Times New Roman"/>
              </a:rPr>
              <a:t>о</a:t>
            </a:r>
            <a:r>
              <a:rPr sz="2400" spc="0" dirty="0">
                <a:latin typeface="Times New Roman"/>
                <a:cs typeface="Times New Roman"/>
              </a:rPr>
              <a:t>сят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spc="0" dirty="0">
                <a:latin typeface="Times New Roman"/>
                <a:cs typeface="Times New Roman"/>
              </a:rPr>
              <a:t>онк</a:t>
            </a:r>
            <a:r>
              <a:rPr sz="2400" spc="-10" dirty="0">
                <a:latin typeface="Times New Roman"/>
                <a:cs typeface="Times New Roman"/>
              </a:rPr>
              <a:t>р</a:t>
            </a:r>
            <a:r>
              <a:rPr sz="2400" spc="0" dirty="0">
                <a:latin typeface="Times New Roman"/>
                <a:cs typeface="Times New Roman"/>
              </a:rPr>
              <a:t>етн</a:t>
            </a:r>
            <a:r>
              <a:rPr sz="2400" spc="-15" dirty="0">
                <a:latin typeface="Times New Roman"/>
                <a:cs typeface="Times New Roman"/>
              </a:rPr>
              <a:t>ы</a:t>
            </a:r>
            <a:r>
              <a:rPr sz="2400" spc="0" dirty="0">
                <a:latin typeface="Times New Roman"/>
                <a:cs typeface="Times New Roman"/>
              </a:rPr>
              <a:t>е р</a:t>
            </a:r>
            <a:r>
              <a:rPr sz="2400" spc="20" dirty="0">
                <a:latin typeface="Times New Roman"/>
                <a:cs typeface="Times New Roman"/>
              </a:rPr>
              <a:t>е</a:t>
            </a:r>
            <a:r>
              <a:rPr sz="2400" spc="-60" dirty="0">
                <a:latin typeface="Times New Roman"/>
                <a:cs typeface="Times New Roman"/>
              </a:rPr>
              <a:t>з</a:t>
            </a:r>
            <a:r>
              <a:rPr sz="2400" spc="-85" dirty="0">
                <a:latin typeface="Times New Roman"/>
                <a:cs typeface="Times New Roman"/>
              </a:rPr>
              <a:t>у</a:t>
            </a:r>
            <a:r>
              <a:rPr sz="2400" spc="0" dirty="0">
                <a:latin typeface="Times New Roman"/>
                <a:cs typeface="Times New Roman"/>
              </a:rPr>
              <a:t>л</a:t>
            </a:r>
            <a:r>
              <a:rPr sz="2400" spc="-100" dirty="0">
                <a:latin typeface="Times New Roman"/>
                <a:cs typeface="Times New Roman"/>
              </a:rPr>
              <a:t>ь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spc="0" dirty="0">
                <a:latin typeface="Times New Roman"/>
                <a:cs typeface="Times New Roman"/>
              </a:rPr>
              <a:t>ты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0" dirty="0">
                <a:latin typeface="Times New Roman"/>
                <a:cs typeface="Times New Roman"/>
              </a:rPr>
              <a:t>ак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для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б</a:t>
            </a:r>
            <a:r>
              <a:rPr sz="2400" spc="0" dirty="0">
                <a:latin typeface="Times New Roman"/>
                <a:cs typeface="Times New Roman"/>
              </a:rPr>
              <a:t>щ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spc="0" dirty="0">
                <a:latin typeface="Times New Roman"/>
                <a:cs typeface="Times New Roman"/>
              </a:rPr>
              <a:t>ст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spc="0" dirty="0">
                <a:latin typeface="Times New Roman"/>
                <a:cs typeface="Times New Roman"/>
              </a:rPr>
              <a:t>а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в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ц</a:t>
            </a:r>
            <a:r>
              <a:rPr sz="2400" spc="0" dirty="0">
                <a:latin typeface="Times New Roman"/>
                <a:cs typeface="Times New Roman"/>
              </a:rPr>
              <a:t>ел</a:t>
            </a:r>
            <a:r>
              <a:rPr sz="2400" spc="-45" dirty="0">
                <a:latin typeface="Times New Roman"/>
                <a:cs typeface="Times New Roman"/>
              </a:rPr>
              <a:t>о</a:t>
            </a:r>
            <a:r>
              <a:rPr sz="2400" spc="0" dirty="0">
                <a:latin typeface="Times New Roman"/>
                <a:cs typeface="Times New Roman"/>
              </a:rPr>
              <a:t>м,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spc="0" dirty="0">
                <a:latin typeface="Times New Roman"/>
                <a:cs typeface="Times New Roman"/>
              </a:rPr>
              <a:t>ак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и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для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0" dirty="0">
                <a:latin typeface="Times New Roman"/>
                <a:cs typeface="Times New Roman"/>
              </a:rPr>
              <a:t>аждой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с</a:t>
            </a:r>
            <a:r>
              <a:rPr sz="2400" spc="0" dirty="0">
                <a:latin typeface="Times New Roman"/>
                <a:cs typeface="Times New Roman"/>
              </a:rPr>
              <a:t>емьи, для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0" dirty="0">
                <a:latin typeface="Times New Roman"/>
                <a:cs typeface="Times New Roman"/>
              </a:rPr>
              <a:t>аждо</a:t>
            </a:r>
            <a:r>
              <a:rPr sz="2400" spc="-60" dirty="0">
                <a:latin typeface="Times New Roman"/>
                <a:cs typeface="Times New Roman"/>
              </a:rPr>
              <a:t>г</a:t>
            </a:r>
            <a:r>
              <a:rPr sz="2400" spc="0" dirty="0">
                <a:latin typeface="Times New Roman"/>
                <a:cs typeface="Times New Roman"/>
              </a:rPr>
              <a:t>о че</a:t>
            </a:r>
            <a:r>
              <a:rPr sz="2400" spc="5" dirty="0">
                <a:latin typeface="Times New Roman"/>
                <a:cs typeface="Times New Roman"/>
              </a:rPr>
              <a:t>л</a:t>
            </a:r>
            <a:r>
              <a:rPr sz="2400" spc="0" dirty="0">
                <a:latin typeface="Times New Roman"/>
                <a:cs typeface="Times New Roman"/>
              </a:rPr>
              <a:t>о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0" dirty="0">
                <a:latin typeface="Times New Roman"/>
                <a:cs typeface="Times New Roman"/>
              </a:rPr>
              <a:t>е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0" dirty="0">
                <a:latin typeface="Times New Roman"/>
                <a:cs typeface="Times New Roman"/>
              </a:rPr>
              <a:t>а.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011" y="918972"/>
            <a:ext cx="8915400" cy="64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304" y="1667255"/>
            <a:ext cx="8924544" cy="2298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523" y="1772792"/>
            <a:ext cx="8713533" cy="2088261"/>
          </a:xfrm>
          <a:custGeom>
            <a:avLst/>
            <a:gdLst/>
            <a:ahLst/>
            <a:cxnLst/>
            <a:rect l="l" t="t" r="r" b="b"/>
            <a:pathLst>
              <a:path w="8713533" h="2088261">
                <a:moveTo>
                  <a:pt x="0" y="0"/>
                </a:moveTo>
                <a:lnTo>
                  <a:pt x="8713533" y="0"/>
                </a:lnTo>
                <a:lnTo>
                  <a:pt x="8713533" y="2088261"/>
                </a:lnTo>
                <a:lnTo>
                  <a:pt x="0" y="2088261"/>
                </a:lnTo>
                <a:lnTo>
                  <a:pt x="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0200" y="1050925"/>
            <a:ext cx="8557895" cy="2744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7825">
              <a:lnSpc>
                <a:spcPct val="100000"/>
              </a:lnSpc>
              <a:tabLst>
                <a:tab pos="1990725" algn="l"/>
                <a:tab pos="2295525" algn="l"/>
                <a:tab pos="3094355" algn="l"/>
                <a:tab pos="4244975" algn="l"/>
                <a:tab pos="5948045" algn="l"/>
                <a:tab pos="6336665" algn="l"/>
              </a:tabLst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БЮДЖЕТ	–	ЭТО	</a:t>
            </a:r>
            <a:r>
              <a:rPr sz="2400" b="1" u="heavy" dirty="0">
                <a:solidFill>
                  <a:srgbClr val="FFFFFF"/>
                </a:solidFill>
                <a:latin typeface="Times New Roman"/>
                <a:cs typeface="Times New Roman"/>
              </a:rPr>
              <a:t>ПЛАН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	Д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ХОД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В	И	РА</a:t>
            </a: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4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ХОД</a:t>
            </a:r>
            <a:r>
              <a:rPr sz="2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4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ts val="3400"/>
              </a:lnSpc>
              <a:spcBef>
                <a:spcPts val="8"/>
              </a:spcBef>
            </a:pPr>
            <a:endParaRPr sz="3400" dirty="0"/>
          </a:p>
          <a:p>
            <a:pPr marL="12700" marR="6350" algn="just">
              <a:lnSpc>
                <a:spcPct val="100000"/>
              </a:lnSpc>
            </a:pPr>
            <a:r>
              <a:rPr lang="ru-RU" sz="1800" spc="-30" dirty="0" smtClean="0">
                <a:latin typeface="Times New Roman"/>
                <a:cs typeface="Times New Roman"/>
              </a:rPr>
              <a:t>Каждый</a:t>
            </a:r>
            <a:r>
              <a:rPr sz="1800" spc="100" dirty="0" smtClean="0">
                <a:latin typeface="Times New Roman"/>
                <a:cs typeface="Times New Roman"/>
              </a:rPr>
              <a:t> </a:t>
            </a:r>
            <a:r>
              <a:rPr lang="ru-RU" sz="1800" spc="0" dirty="0" smtClean="0">
                <a:latin typeface="Times New Roman"/>
                <a:cs typeface="Times New Roman"/>
              </a:rPr>
              <a:t>житель</a:t>
            </a:r>
            <a:r>
              <a:rPr sz="1800" spc="120" dirty="0" smtClean="0">
                <a:latin typeface="Times New Roman"/>
                <a:cs typeface="Times New Roman"/>
              </a:rPr>
              <a:t> </a:t>
            </a:r>
            <a:r>
              <a:rPr lang="ru-RU" sz="1800" spc="0" dirty="0" smtClean="0">
                <a:latin typeface="Times New Roman"/>
                <a:cs typeface="Times New Roman"/>
              </a:rPr>
              <a:t>Кильмезского</a:t>
            </a:r>
            <a:r>
              <a:rPr sz="1800" spc="125" dirty="0" smtClean="0">
                <a:latin typeface="Times New Roman"/>
                <a:cs typeface="Times New Roman"/>
              </a:rPr>
              <a:t> </a:t>
            </a:r>
            <a:r>
              <a:rPr lang="ru-RU" sz="1800" spc="125" dirty="0" smtClean="0">
                <a:latin typeface="Times New Roman"/>
                <a:cs typeface="Times New Roman"/>
              </a:rPr>
              <a:t>района</a:t>
            </a:r>
            <a:r>
              <a:rPr sz="1800" spc="110" dirty="0" smtClean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я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0" dirty="0">
                <a:latin typeface="Times New Roman"/>
                <a:cs typeface="Times New Roman"/>
              </a:rPr>
              <a:t>л</a:t>
            </a:r>
            <a:r>
              <a:rPr sz="1800" spc="-15" dirty="0">
                <a:latin typeface="Times New Roman"/>
                <a:cs typeface="Times New Roman"/>
              </a:rPr>
              <a:t>я</a:t>
            </a:r>
            <a:r>
              <a:rPr sz="1800" spc="0" dirty="0">
                <a:latin typeface="Times New Roman"/>
                <a:cs typeface="Times New Roman"/>
              </a:rPr>
              <a:t>е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0" dirty="0">
                <a:latin typeface="Times New Roman"/>
                <a:cs typeface="Times New Roman"/>
              </a:rPr>
              <a:t>я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ча</a:t>
            </a:r>
            <a:r>
              <a:rPr sz="1800" spc="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м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ф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р</a:t>
            </a:r>
            <a:r>
              <a:rPr sz="1800" spc="0" dirty="0">
                <a:latin typeface="Times New Roman"/>
                <a:cs typeface="Times New Roman"/>
              </a:rPr>
              <a:t>миро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0" dirty="0">
                <a:latin typeface="Times New Roman"/>
                <a:cs typeface="Times New Roman"/>
              </a:rPr>
              <a:t>ания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э</a:t>
            </a:r>
            <a:r>
              <a:rPr sz="1800" spc="-25" dirty="0">
                <a:latin typeface="Times New Roman"/>
                <a:cs typeface="Times New Roman"/>
              </a:rPr>
              <a:t>т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spc="0" dirty="0">
                <a:latin typeface="Times New Roman"/>
                <a:cs typeface="Times New Roman"/>
              </a:rPr>
              <a:t>о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плана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с 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spc="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й 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0" dirty="0">
                <a:latin typeface="Times New Roman"/>
                <a:cs typeface="Times New Roman"/>
              </a:rPr>
              <a:t>оро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0" dirty="0">
                <a:latin typeface="Times New Roman"/>
                <a:cs typeface="Times New Roman"/>
              </a:rPr>
              <a:t>ы 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к</a:t>
            </a:r>
            <a:r>
              <a:rPr sz="1800" spc="0" dirty="0">
                <a:latin typeface="Times New Roman"/>
                <a:cs typeface="Times New Roman"/>
              </a:rPr>
              <a:t>ак 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0" dirty="0">
                <a:latin typeface="Times New Roman"/>
                <a:cs typeface="Times New Roman"/>
              </a:rPr>
              <a:t>л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spc="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п</a:t>
            </a:r>
            <a:r>
              <a:rPr sz="1800" spc="0" dirty="0">
                <a:latin typeface="Times New Roman"/>
                <a:cs typeface="Times New Roman"/>
              </a:rPr>
              <a:t>л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spc="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0" dirty="0">
                <a:latin typeface="Times New Roman"/>
                <a:cs typeface="Times New Roman"/>
              </a:rPr>
              <a:t>льщ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0" dirty="0">
                <a:latin typeface="Times New Roman"/>
                <a:cs typeface="Times New Roman"/>
              </a:rPr>
              <a:t>к, 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н</a:t>
            </a:r>
            <a:r>
              <a:rPr sz="1800" spc="-3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лняя 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spc="0" dirty="0">
                <a:latin typeface="Times New Roman"/>
                <a:cs typeface="Times New Roman"/>
              </a:rPr>
              <a:t>ы 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б</a:t>
            </a:r>
            <a:r>
              <a:rPr sz="1800" spc="-100" dirty="0">
                <a:latin typeface="Times New Roman"/>
                <a:cs typeface="Times New Roman"/>
              </a:rPr>
              <a:t>ю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spc="-25" dirty="0">
                <a:latin typeface="Times New Roman"/>
                <a:cs typeface="Times New Roman"/>
              </a:rPr>
              <a:t>ж</a:t>
            </a:r>
            <a:r>
              <a:rPr sz="1800" spc="0" dirty="0">
                <a:latin typeface="Times New Roman"/>
                <a:cs typeface="Times New Roman"/>
              </a:rPr>
              <a:t>е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0" dirty="0">
                <a:latin typeface="Times New Roman"/>
                <a:cs typeface="Times New Roman"/>
              </a:rPr>
              <a:t>, 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с 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spc="-40" dirty="0">
                <a:latin typeface="Times New Roman"/>
                <a:cs typeface="Times New Roman"/>
              </a:rPr>
              <a:t>р</a:t>
            </a:r>
            <a:r>
              <a:rPr sz="1800" spc="5" dirty="0">
                <a:latin typeface="Times New Roman"/>
                <a:cs typeface="Times New Roman"/>
              </a:rPr>
              <a:t>у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spc="0" dirty="0">
                <a:latin typeface="Times New Roman"/>
                <a:cs typeface="Times New Roman"/>
              </a:rPr>
              <a:t>ой 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– 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он </a:t>
            </a:r>
            <a:r>
              <a:rPr sz="1800" spc="0" dirty="0">
                <a:latin typeface="Times New Roman"/>
                <a:cs typeface="Times New Roman"/>
              </a:rPr>
              <a:t>п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0" dirty="0">
                <a:latin typeface="Times New Roman"/>
                <a:cs typeface="Times New Roman"/>
              </a:rPr>
              <a:t>ает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ча</a:t>
            </a:r>
            <a:r>
              <a:rPr sz="1800" spc="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0" dirty="0">
                <a:latin typeface="Times New Roman"/>
                <a:cs typeface="Times New Roman"/>
              </a:rPr>
              <a:t>ь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ра</a:t>
            </a:r>
            <a:r>
              <a:rPr sz="1800" spc="-15" dirty="0">
                <a:latin typeface="Times New Roman"/>
                <a:cs typeface="Times New Roman"/>
              </a:rPr>
              <a:t>с</a:t>
            </a: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дов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spc="0" dirty="0">
                <a:latin typeface="Times New Roman"/>
                <a:cs typeface="Times New Roman"/>
              </a:rPr>
              <a:t>ак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0" dirty="0">
                <a:latin typeface="Times New Roman"/>
                <a:cs typeface="Times New Roman"/>
              </a:rPr>
              <a:t>ребит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0" dirty="0">
                <a:latin typeface="Times New Roman"/>
                <a:cs typeface="Times New Roman"/>
              </a:rPr>
              <a:t>ль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б</a:t>
            </a:r>
            <a:r>
              <a:rPr sz="1800" spc="0" dirty="0">
                <a:latin typeface="Times New Roman"/>
                <a:cs typeface="Times New Roman"/>
              </a:rPr>
              <a:t>щ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0" dirty="0">
                <a:latin typeface="Times New Roman"/>
                <a:cs typeface="Times New Roman"/>
              </a:rPr>
              <a:t>твен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0" dirty="0">
                <a:latin typeface="Times New Roman"/>
                <a:cs typeface="Times New Roman"/>
              </a:rPr>
              <a:t>ых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spc="-204" dirty="0">
                <a:latin typeface="Times New Roman"/>
                <a:cs typeface="Times New Roman"/>
              </a:rPr>
              <a:t>г</a:t>
            </a:r>
            <a:r>
              <a:rPr sz="1800" spc="0" dirty="0">
                <a:latin typeface="Times New Roman"/>
                <a:cs typeface="Times New Roman"/>
              </a:rPr>
              <a:t>.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lang="ru-RU" sz="1800" spc="-155" dirty="0" smtClean="0">
                <a:latin typeface="Times New Roman"/>
                <a:cs typeface="Times New Roman"/>
              </a:rPr>
              <a:t>Муниципалитет </a:t>
            </a:r>
            <a:r>
              <a:rPr sz="1800" spc="125" dirty="0" smtClean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ра</a:t>
            </a:r>
            <a:r>
              <a:rPr sz="1800" spc="-15" dirty="0">
                <a:latin typeface="Times New Roman"/>
                <a:cs typeface="Times New Roman"/>
              </a:rPr>
              <a:t>с</a:t>
            </a: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д</a:t>
            </a: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spc="0" dirty="0">
                <a:latin typeface="Times New Roman"/>
                <a:cs typeface="Times New Roman"/>
              </a:rPr>
              <a:t>ет п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с</a:t>
            </a:r>
            <a:r>
              <a:rPr sz="1800" spc="-30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0" dirty="0">
                <a:latin typeface="Times New Roman"/>
                <a:cs typeface="Times New Roman"/>
              </a:rPr>
              <a:t>п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ш</a:t>
            </a:r>
            <a:r>
              <a:rPr sz="1800" spc="0" dirty="0">
                <a:latin typeface="Times New Roman"/>
                <a:cs typeface="Times New Roman"/>
              </a:rPr>
              <a:t>ие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д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ды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для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вып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лнения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сво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0" dirty="0">
                <a:latin typeface="Times New Roman"/>
                <a:cs typeface="Times New Roman"/>
              </a:rPr>
              <a:t>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Times New Roman"/>
                <a:cs typeface="Times New Roman"/>
              </a:rPr>
              <a:t>ф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0" dirty="0">
                <a:latin typeface="Times New Roman"/>
                <a:cs typeface="Times New Roman"/>
              </a:rPr>
              <a:t>нкц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0" dirty="0">
                <a:latin typeface="Times New Roman"/>
                <a:cs typeface="Times New Roman"/>
              </a:rPr>
              <a:t>й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и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spc="0" dirty="0">
                <a:latin typeface="Times New Roman"/>
                <a:cs typeface="Times New Roman"/>
              </a:rPr>
              <a:t>д</a:t>
            </a:r>
            <a:r>
              <a:rPr sz="1800" spc="30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с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spc="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0" dirty="0">
                <a:latin typeface="Times New Roman"/>
                <a:cs typeface="Times New Roman"/>
              </a:rPr>
              <a:t>ение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0" dirty="0" err="1">
                <a:latin typeface="Times New Roman"/>
                <a:cs typeface="Times New Roman"/>
              </a:rPr>
              <a:t>о</a:t>
            </a:r>
            <a:r>
              <a:rPr sz="1800" spc="-20" dirty="0" err="1">
                <a:latin typeface="Times New Roman"/>
                <a:cs typeface="Times New Roman"/>
              </a:rPr>
              <a:t>б</a:t>
            </a:r>
            <a:r>
              <a:rPr sz="1800" spc="0" dirty="0" err="1">
                <a:latin typeface="Times New Roman"/>
                <a:cs typeface="Times New Roman"/>
              </a:rPr>
              <a:t>щ</a:t>
            </a:r>
            <a:r>
              <a:rPr sz="1800" spc="35" dirty="0" err="1">
                <a:latin typeface="Times New Roman"/>
                <a:cs typeface="Times New Roman"/>
              </a:rPr>
              <a:t>е</a:t>
            </a:r>
            <a:r>
              <a:rPr sz="1800" spc="0" dirty="0" err="1">
                <a:latin typeface="Times New Roman"/>
                <a:cs typeface="Times New Roman"/>
              </a:rPr>
              <a:t>с</a:t>
            </a:r>
            <a:r>
              <a:rPr sz="1800" spc="5" dirty="0" err="1">
                <a:latin typeface="Times New Roman"/>
                <a:cs typeface="Times New Roman"/>
              </a:rPr>
              <a:t>т</a:t>
            </a:r>
            <a:r>
              <a:rPr sz="1800" spc="-10" dirty="0" err="1">
                <a:latin typeface="Times New Roman"/>
                <a:cs typeface="Times New Roman"/>
              </a:rPr>
              <a:t>в</a:t>
            </a:r>
            <a:r>
              <a:rPr sz="1800" spc="0" dirty="0" err="1">
                <a:latin typeface="Times New Roman"/>
                <a:cs typeface="Times New Roman"/>
              </a:rPr>
              <a:t>енных</a:t>
            </a:r>
            <a:r>
              <a:rPr sz="1800" spc="0" dirty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(</a:t>
            </a:r>
            <a:r>
              <a:rPr lang="ru-RU" spc="-45" dirty="0" smtClean="0">
                <a:latin typeface="Times New Roman"/>
                <a:cs typeface="Times New Roman"/>
              </a:rPr>
              <a:t>муниципальных</a:t>
            </a:r>
            <a:r>
              <a:rPr sz="1800" spc="0" dirty="0" smtClean="0">
                <a:latin typeface="Times New Roman"/>
                <a:cs typeface="Times New Roman"/>
              </a:rPr>
              <a:t>)</a:t>
            </a:r>
            <a:r>
              <a:rPr lang="ru-RU" sz="1800" spc="0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у</a:t>
            </a:r>
            <a:r>
              <a:rPr sz="1800" spc="0" dirty="0" err="1" smtClean="0">
                <a:latin typeface="Times New Roman"/>
                <a:cs typeface="Times New Roman"/>
              </a:rPr>
              <a:t>с</a:t>
            </a:r>
            <a:r>
              <a:rPr sz="1800" spc="-10" dirty="0" err="1" smtClean="0">
                <a:latin typeface="Times New Roman"/>
                <a:cs typeface="Times New Roman"/>
              </a:rPr>
              <a:t>л</a:t>
            </a:r>
            <a:r>
              <a:rPr sz="1800" spc="10" dirty="0" err="1" smtClean="0">
                <a:latin typeface="Times New Roman"/>
                <a:cs typeface="Times New Roman"/>
              </a:rPr>
              <a:t>у</a:t>
            </a:r>
            <a:r>
              <a:rPr sz="1800" spc="-5" dirty="0" err="1" smtClean="0">
                <a:latin typeface="Times New Roman"/>
                <a:cs typeface="Times New Roman"/>
              </a:rPr>
              <a:t>г</a:t>
            </a:r>
            <a:r>
              <a:rPr sz="1800" spc="0" dirty="0">
                <a:latin typeface="Times New Roman"/>
                <a:cs typeface="Times New Roman"/>
              </a:rPr>
              <a:t>: </a:t>
            </a:r>
            <a:r>
              <a:rPr sz="1800" spc="-20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об</a:t>
            </a:r>
            <a:r>
              <a:rPr sz="1800" spc="-20" dirty="0">
                <a:latin typeface="Times New Roman"/>
                <a:cs typeface="Times New Roman"/>
              </a:rPr>
              <a:t>р</a:t>
            </a:r>
            <a:r>
              <a:rPr sz="1800" spc="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spc="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0" dirty="0">
                <a:latin typeface="Times New Roman"/>
                <a:cs typeface="Times New Roman"/>
              </a:rPr>
              <a:t>ание, </a:t>
            </a:r>
            <a:r>
              <a:rPr sz="1800" spc="-195" dirty="0">
                <a:latin typeface="Times New Roman"/>
                <a:cs typeface="Times New Roman"/>
              </a:rPr>
              <a:t> </a:t>
            </a:r>
            <a:r>
              <a:rPr sz="1800" spc="-35" dirty="0" err="1" smtClean="0">
                <a:latin typeface="Times New Roman"/>
                <a:cs typeface="Times New Roman"/>
              </a:rPr>
              <a:t>к</a:t>
            </a:r>
            <a:r>
              <a:rPr sz="1800" spc="-75" dirty="0" err="1" smtClean="0">
                <a:latin typeface="Times New Roman"/>
                <a:cs typeface="Times New Roman"/>
              </a:rPr>
              <a:t>у</a:t>
            </a:r>
            <a:r>
              <a:rPr sz="1800" spc="0" dirty="0" err="1" smtClean="0">
                <a:latin typeface="Times New Roman"/>
                <a:cs typeface="Times New Roman"/>
              </a:rPr>
              <a:t>л</a:t>
            </a:r>
            <a:r>
              <a:rPr sz="1800" spc="-80" dirty="0" err="1" smtClean="0">
                <a:latin typeface="Times New Roman"/>
                <a:cs typeface="Times New Roman"/>
              </a:rPr>
              <a:t>ь</a:t>
            </a:r>
            <a:r>
              <a:rPr sz="1800" spc="-20" dirty="0" err="1" smtClean="0">
                <a:latin typeface="Times New Roman"/>
                <a:cs typeface="Times New Roman"/>
              </a:rPr>
              <a:t>т</a:t>
            </a:r>
            <a:r>
              <a:rPr sz="1800" spc="20" dirty="0" err="1" smtClean="0">
                <a:latin typeface="Times New Roman"/>
                <a:cs typeface="Times New Roman"/>
              </a:rPr>
              <a:t>у</a:t>
            </a:r>
            <a:r>
              <a:rPr sz="1800" spc="-15" dirty="0" err="1" smtClean="0">
                <a:latin typeface="Times New Roman"/>
                <a:cs typeface="Times New Roman"/>
              </a:rPr>
              <a:t>р</a:t>
            </a:r>
            <a:r>
              <a:rPr sz="1800" spc="0" dirty="0" err="1" smtClean="0">
                <a:latin typeface="Times New Roman"/>
                <a:cs typeface="Times New Roman"/>
              </a:rPr>
              <a:t>а</a:t>
            </a:r>
            <a:r>
              <a:rPr sz="1800" spc="0" dirty="0">
                <a:latin typeface="Times New Roman"/>
                <a:cs typeface="Times New Roman"/>
              </a:rPr>
              <a:t>, 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спо</a:t>
            </a:r>
            <a:r>
              <a:rPr sz="1800" spc="-35" dirty="0">
                <a:latin typeface="Times New Roman"/>
                <a:cs typeface="Times New Roman"/>
              </a:rPr>
              <a:t>р</a:t>
            </a:r>
            <a:r>
              <a:rPr sz="1800" spc="-130" dirty="0">
                <a:latin typeface="Times New Roman"/>
                <a:cs typeface="Times New Roman"/>
              </a:rPr>
              <a:t>т</a:t>
            </a:r>
            <a:r>
              <a:rPr sz="1800" spc="0" dirty="0">
                <a:latin typeface="Times New Roman"/>
                <a:cs typeface="Times New Roman"/>
              </a:rPr>
              <a:t>, 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соци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spc="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20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е о</a:t>
            </a:r>
            <a:r>
              <a:rPr sz="1800" spc="-30" dirty="0">
                <a:latin typeface="Times New Roman"/>
                <a:cs typeface="Times New Roman"/>
              </a:rPr>
              <a:t>б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0" dirty="0">
                <a:latin typeface="Times New Roman"/>
                <a:cs typeface="Times New Roman"/>
              </a:rPr>
              <a:t>сп</a:t>
            </a:r>
            <a:r>
              <a:rPr sz="1800" spc="-45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0" dirty="0">
                <a:latin typeface="Times New Roman"/>
                <a:cs typeface="Times New Roman"/>
              </a:rPr>
              <a:t>ение, 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д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spc="0" dirty="0">
                <a:latin typeface="Times New Roman"/>
                <a:cs typeface="Times New Roman"/>
              </a:rPr>
              <a:t>ерж</a:t>
            </a:r>
            <a:r>
              <a:rPr sz="1800" spc="-30" dirty="0">
                <a:latin typeface="Times New Roman"/>
                <a:cs typeface="Times New Roman"/>
              </a:rPr>
              <a:t>к</a:t>
            </a:r>
            <a:r>
              <a:rPr sz="1800" spc="0" dirty="0">
                <a:latin typeface="Times New Roman"/>
                <a:cs typeface="Times New Roman"/>
              </a:rPr>
              <a:t>а 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э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0" dirty="0">
                <a:latin typeface="Times New Roman"/>
                <a:cs typeface="Times New Roman"/>
              </a:rPr>
              <a:t>он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мики, 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гар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0" dirty="0">
                <a:latin typeface="Times New Roman"/>
                <a:cs typeface="Times New Roman"/>
              </a:rPr>
              <a:t>нт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spc="0" dirty="0">
                <a:latin typeface="Times New Roman"/>
                <a:cs typeface="Times New Roman"/>
              </a:rPr>
              <a:t>и 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б</a:t>
            </a:r>
            <a:r>
              <a:rPr sz="1800" spc="25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spc="0" dirty="0">
                <a:latin typeface="Times New Roman"/>
                <a:cs typeface="Times New Roman"/>
              </a:rPr>
              <a:t>опа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spc="0" dirty="0">
                <a:latin typeface="Times New Roman"/>
                <a:cs typeface="Times New Roman"/>
              </a:rPr>
              <a:t>н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0" dirty="0">
                <a:latin typeface="Times New Roman"/>
                <a:cs typeface="Times New Roman"/>
              </a:rPr>
              <a:t>ти 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и 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пр</a:t>
            </a:r>
            <a:r>
              <a:rPr sz="1800" spc="-1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0" dirty="0">
                <a:latin typeface="Times New Roman"/>
                <a:cs typeface="Times New Roman"/>
              </a:rPr>
              <a:t>опоря</a:t>
            </a:r>
            <a:r>
              <a:rPr sz="1800" spc="-20" dirty="0">
                <a:latin typeface="Times New Roman"/>
                <a:cs typeface="Times New Roman"/>
              </a:rPr>
              <a:t>д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spc="0" dirty="0">
                <a:latin typeface="Times New Roman"/>
                <a:cs typeface="Times New Roman"/>
              </a:rPr>
              <a:t>а, 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за</a:t>
            </a:r>
            <a:r>
              <a:rPr sz="1800" spc="5" dirty="0">
                <a:latin typeface="Times New Roman"/>
                <a:cs typeface="Times New Roman"/>
              </a:rPr>
              <a:t>щ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0" dirty="0">
                <a:latin typeface="Times New Roman"/>
                <a:cs typeface="Times New Roman"/>
              </a:rPr>
              <a:t>а общ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0" dirty="0">
                <a:latin typeface="Times New Roman"/>
                <a:cs typeface="Times New Roman"/>
              </a:rPr>
              <a:t>енных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0" dirty="0">
                <a:latin typeface="Times New Roman"/>
                <a:cs typeface="Times New Roman"/>
              </a:rPr>
              <a:t>р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0" dirty="0">
                <a:latin typeface="Times New Roman"/>
                <a:cs typeface="Times New Roman"/>
              </a:rPr>
              <a:t>со</a:t>
            </a:r>
            <a:r>
              <a:rPr sz="1800" spc="5" dirty="0">
                <a:latin typeface="Times New Roman"/>
                <a:cs typeface="Times New Roman"/>
              </a:rPr>
              <a:t>в</a:t>
            </a:r>
            <a:r>
              <a:rPr sz="1800" spc="0" dirty="0">
                <a:latin typeface="Times New Roman"/>
                <a:cs typeface="Times New Roman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гра</a:t>
            </a:r>
            <a:r>
              <a:rPr sz="1800" spc="5" dirty="0">
                <a:latin typeface="Times New Roman"/>
                <a:cs typeface="Times New Roman"/>
              </a:rPr>
              <a:t>ж</a:t>
            </a:r>
            <a:r>
              <a:rPr sz="1800" spc="0" dirty="0">
                <a:latin typeface="Times New Roman"/>
                <a:cs typeface="Times New Roman"/>
              </a:rPr>
              <a:t>данских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прав и сво</a:t>
            </a:r>
            <a:r>
              <a:rPr sz="1800" spc="-10" dirty="0">
                <a:latin typeface="Times New Roman"/>
                <a:cs typeface="Times New Roman"/>
              </a:rPr>
              <a:t>б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0" dirty="0">
                <a:latin typeface="Times New Roman"/>
                <a:cs typeface="Times New Roman"/>
              </a:rPr>
              <a:t>д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0" dirty="0">
                <a:latin typeface="Times New Roman"/>
                <a:cs typeface="Times New Roman"/>
              </a:rPr>
              <a:t>р.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742" y="50292"/>
            <a:ext cx="634492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0"/>
              </a:lnSpc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Ч</a:t>
            </a:r>
            <a:r>
              <a:rPr sz="24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4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о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4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а</a:t>
            </a:r>
            <a:r>
              <a:rPr sz="24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к</a:t>
            </a:r>
            <a:r>
              <a:rPr sz="24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ое</a:t>
            </a:r>
            <a:r>
              <a:rPr sz="24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б</a:t>
            </a:r>
            <a:r>
              <a:rPr sz="2400" b="1" spc="-130" dirty="0">
                <a:solidFill>
                  <a:srgbClr val="0000FF"/>
                </a:solidFill>
                <a:latin typeface="Times New Roman"/>
                <a:cs typeface="Times New Roman"/>
              </a:rPr>
              <a:t>ю</a:t>
            </a:r>
            <a:r>
              <a:rPr sz="24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24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ж</a:t>
            </a:r>
            <a:r>
              <a:rPr sz="24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4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585858"/>
                </a:solidFill>
                <a:latin typeface="Palatino Linotype"/>
                <a:cs typeface="Palatino Linotype"/>
              </a:rPr>
              <a:t>Со</a:t>
            </a:r>
            <a:r>
              <a:rPr sz="2000" spc="-20" dirty="0">
                <a:solidFill>
                  <a:srgbClr val="585858"/>
                </a:solidFill>
                <a:latin typeface="Palatino Linotype"/>
                <a:cs typeface="Palatino Linotype"/>
              </a:rPr>
              <a:t> </a:t>
            </a:r>
            <a:r>
              <a:rPr sz="2000" spc="0" dirty="0">
                <a:solidFill>
                  <a:srgbClr val="585858"/>
                </a:solidFill>
                <a:latin typeface="Palatino Linotype"/>
                <a:cs typeface="Palatino Linotype"/>
              </a:rPr>
              <a:t>стар</a:t>
            </a:r>
            <a:r>
              <a:rPr sz="2000" spc="-10" dirty="0">
                <a:solidFill>
                  <a:srgbClr val="585858"/>
                </a:solidFill>
                <a:latin typeface="Palatino Linotype"/>
                <a:cs typeface="Palatino Linotype"/>
              </a:rPr>
              <a:t>о</a:t>
            </a:r>
            <a:r>
              <a:rPr sz="2000" spc="0" dirty="0">
                <a:solidFill>
                  <a:srgbClr val="585858"/>
                </a:solidFill>
                <a:latin typeface="Palatino Linotype"/>
                <a:cs typeface="Palatino Linotype"/>
              </a:rPr>
              <a:t>н</a:t>
            </a:r>
            <a:r>
              <a:rPr sz="2000" spc="-10" dirty="0">
                <a:solidFill>
                  <a:srgbClr val="585858"/>
                </a:solidFill>
                <a:latin typeface="Palatino Linotype"/>
                <a:cs typeface="Palatino Linotype"/>
              </a:rPr>
              <a:t>о</a:t>
            </a:r>
            <a:r>
              <a:rPr sz="2000" spc="0" dirty="0">
                <a:solidFill>
                  <a:srgbClr val="585858"/>
                </a:solidFill>
                <a:latin typeface="Palatino Linotype"/>
                <a:cs typeface="Palatino Linotype"/>
              </a:rPr>
              <a:t>рман</a:t>
            </a:r>
            <a:r>
              <a:rPr sz="2000" spc="-10" dirty="0">
                <a:solidFill>
                  <a:srgbClr val="585858"/>
                </a:solidFill>
                <a:latin typeface="Palatino Linotype"/>
                <a:cs typeface="Palatino Linotype"/>
              </a:rPr>
              <a:t>д</a:t>
            </a:r>
            <a:r>
              <a:rPr sz="2000" spc="0" dirty="0">
                <a:solidFill>
                  <a:srgbClr val="585858"/>
                </a:solidFill>
                <a:latin typeface="Palatino Linotype"/>
                <a:cs typeface="Palatino Linotype"/>
              </a:rPr>
              <a:t>с</a:t>
            </a:r>
            <a:r>
              <a:rPr sz="2000" spc="-10" dirty="0">
                <a:solidFill>
                  <a:srgbClr val="585858"/>
                </a:solidFill>
                <a:latin typeface="Palatino Linotype"/>
                <a:cs typeface="Palatino Linotype"/>
              </a:rPr>
              <a:t>ко</a:t>
            </a:r>
            <a:r>
              <a:rPr sz="2000" spc="0" dirty="0">
                <a:solidFill>
                  <a:srgbClr val="585858"/>
                </a:solidFill>
                <a:latin typeface="Palatino Linotype"/>
                <a:cs typeface="Palatino Linotype"/>
              </a:rPr>
              <a:t>го</a:t>
            </a:r>
            <a:r>
              <a:rPr sz="2000" spc="-10" dirty="0">
                <a:solidFill>
                  <a:srgbClr val="585858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Palatino Linotype"/>
                <a:cs typeface="Palatino Linotype"/>
              </a:rPr>
              <a:t>buogett</a:t>
            </a:r>
            <a:r>
              <a:rPr sz="2000" spc="0" dirty="0">
                <a:solidFill>
                  <a:srgbClr val="585858"/>
                </a:solidFill>
                <a:latin typeface="Palatino Linotype"/>
                <a:cs typeface="Palatino Linotype"/>
              </a:rPr>
              <a:t>e</a:t>
            </a:r>
            <a:r>
              <a:rPr sz="2000" spc="-15" dirty="0">
                <a:solidFill>
                  <a:srgbClr val="585858"/>
                </a:solidFill>
                <a:latin typeface="Palatino Linotype"/>
                <a:cs typeface="Palatino Linotype"/>
              </a:rPr>
              <a:t> </a:t>
            </a:r>
            <a:r>
              <a:rPr sz="2000" spc="0" dirty="0">
                <a:solidFill>
                  <a:srgbClr val="585858"/>
                </a:solidFill>
                <a:latin typeface="Palatino Linotype"/>
                <a:cs typeface="Palatino Linotype"/>
              </a:rPr>
              <a:t>–</a:t>
            </a:r>
            <a:r>
              <a:rPr sz="2000" spc="-5" dirty="0">
                <a:solidFill>
                  <a:srgbClr val="585858"/>
                </a:solidFill>
                <a:latin typeface="Palatino Linotype"/>
                <a:cs typeface="Palatino Linotype"/>
              </a:rPr>
              <a:t> </a:t>
            </a:r>
            <a:r>
              <a:rPr sz="2000" spc="0" dirty="0">
                <a:solidFill>
                  <a:srgbClr val="585858"/>
                </a:solidFill>
                <a:latin typeface="Palatino Linotype"/>
                <a:cs typeface="Palatino Linotype"/>
              </a:rPr>
              <a:t>это</a:t>
            </a:r>
            <a:r>
              <a:rPr sz="2000" spc="-10" dirty="0">
                <a:solidFill>
                  <a:srgbClr val="585858"/>
                </a:solidFill>
                <a:latin typeface="Palatino Linotype"/>
                <a:cs typeface="Palatino Linotype"/>
              </a:rPr>
              <a:t> </a:t>
            </a:r>
            <a:r>
              <a:rPr sz="2000" spc="0" dirty="0">
                <a:solidFill>
                  <a:srgbClr val="585858"/>
                </a:solidFill>
                <a:latin typeface="Palatino Linotype"/>
                <a:cs typeface="Palatino Linotype"/>
              </a:rPr>
              <a:t>су</a:t>
            </a:r>
            <a:r>
              <a:rPr sz="2000" spc="5" dirty="0">
                <a:solidFill>
                  <a:srgbClr val="585858"/>
                </a:solidFill>
                <a:latin typeface="Palatino Linotype"/>
                <a:cs typeface="Palatino Linotype"/>
              </a:rPr>
              <a:t>м</a:t>
            </a:r>
            <a:r>
              <a:rPr sz="2000" spc="-10" dirty="0">
                <a:solidFill>
                  <a:srgbClr val="585858"/>
                </a:solidFill>
                <a:latin typeface="Palatino Linotype"/>
                <a:cs typeface="Palatino Linotype"/>
              </a:rPr>
              <a:t>к</a:t>
            </a:r>
            <a:r>
              <a:rPr sz="2000" spc="0" dirty="0">
                <a:solidFill>
                  <a:srgbClr val="585858"/>
                </a:solidFill>
                <a:latin typeface="Palatino Linotype"/>
                <a:cs typeface="Palatino Linotype"/>
              </a:rPr>
              <a:t>а,</a:t>
            </a:r>
            <a:r>
              <a:rPr sz="2000" spc="-15" dirty="0">
                <a:solidFill>
                  <a:srgbClr val="585858"/>
                </a:solidFill>
                <a:latin typeface="Palatino Linotype"/>
                <a:cs typeface="Palatino Linotype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Palatino Linotype"/>
                <a:cs typeface="Palatino Linotype"/>
              </a:rPr>
              <a:t>ко</a:t>
            </a:r>
            <a:r>
              <a:rPr sz="2000" spc="0" dirty="0">
                <a:solidFill>
                  <a:srgbClr val="585858"/>
                </a:solidFill>
                <a:latin typeface="Palatino Linotype"/>
                <a:cs typeface="Palatino Linotype"/>
              </a:rPr>
              <a:t>шелек</a:t>
            </a:r>
            <a:endParaRPr sz="200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4185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1556792"/>
            <a:ext cx="5184576" cy="986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Бюджетная система Российской Федерации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996952"/>
            <a:ext cx="1368152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федеральный бюджет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2996952"/>
            <a:ext cx="1872208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бюджеты государственных внебюджетных фондов Российской Федерации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2996952"/>
            <a:ext cx="1584176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бюджеты субъектов Российской Федерации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6096" y="2996952"/>
            <a:ext cx="2016224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бюджеты территориальных государственных внебюджетных фондов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96336" y="3068960"/>
            <a:ext cx="1368152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местные бюджеты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5013176"/>
            <a:ext cx="2088232" cy="165618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бюджеты муниципальных районов </a:t>
            </a:r>
            <a:r>
              <a:rPr lang="ru-RU" sz="1400" dirty="0" smtClean="0">
                <a:solidFill>
                  <a:schemeClr val="tx1"/>
                </a:solidFill>
              </a:rPr>
              <a:t>(например, бюджет Кильмезского муниципального района Кировской области)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013176"/>
            <a:ext cx="1944216" cy="165618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бюджеты городских округов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(например, бюджет муниципального образования «город Киров»)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5013176"/>
            <a:ext cx="2483768" cy="165618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бюджеты городских и сельских поселений </a:t>
            </a:r>
            <a:r>
              <a:rPr lang="ru-RU" sz="1400" dirty="0" smtClean="0">
                <a:solidFill>
                  <a:schemeClr val="tx1"/>
                </a:solidFill>
              </a:rPr>
              <a:t>(например, бюджет </a:t>
            </a:r>
            <a:r>
              <a:rPr lang="ru-RU" sz="1400" dirty="0" err="1" smtClean="0">
                <a:solidFill>
                  <a:schemeClr val="tx1"/>
                </a:solidFill>
              </a:rPr>
              <a:t>Бурашевского</a:t>
            </a:r>
            <a:r>
              <a:rPr lang="ru-RU" sz="1400" dirty="0" smtClean="0">
                <a:solidFill>
                  <a:schemeClr val="tx1"/>
                </a:solidFill>
              </a:rPr>
              <a:t> сельского поселения Кильмезского района Кировской области)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55576" y="2564904"/>
            <a:ext cx="39604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784" y="2564904"/>
            <a:ext cx="20882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2564904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016" y="2564904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4008" y="2564904"/>
            <a:ext cx="367240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2"/>
          </p:cNvCxnSpPr>
          <p:nvPr/>
        </p:nvCxnSpPr>
        <p:spPr>
          <a:xfrm flipH="1">
            <a:off x="3203848" y="4293096"/>
            <a:ext cx="507656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</p:cNvCxnSpPr>
          <p:nvPr/>
        </p:nvCxnSpPr>
        <p:spPr>
          <a:xfrm flipH="1">
            <a:off x="5184068" y="4293096"/>
            <a:ext cx="309634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</p:cNvCxnSpPr>
          <p:nvPr/>
        </p:nvCxnSpPr>
        <p:spPr>
          <a:xfrm flipH="1">
            <a:off x="8028384" y="4293096"/>
            <a:ext cx="25202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286000" y="404665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Бюджет</a:t>
            </a:r>
            <a:r>
              <a:rPr lang="ru-RU" dirty="0" smtClean="0"/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дом из ден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778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23728" y="548680"/>
            <a:ext cx="5400600" cy="1202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Бюджетная система Кильмезского района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3068960"/>
            <a:ext cx="1872208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районный бюджет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3068960"/>
            <a:ext cx="2088232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бюджеты сельских поселений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1920" y="3068960"/>
            <a:ext cx="1872208" cy="14401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городского поселения пгт Кильмезь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4145378" y="759278"/>
            <a:ext cx="1069268" cy="8568952"/>
          </a:xfrm>
          <a:prstGeom prst="rightBrace">
            <a:avLst>
              <a:gd name="adj1" fmla="val 8333"/>
              <a:gd name="adj2" fmla="val 49343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7164288" y="1700808"/>
            <a:ext cx="1728192" cy="1008112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6200000" flipH="1">
            <a:off x="755576" y="1772816"/>
            <a:ext cx="1728192" cy="1008112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175956" y="2143481"/>
            <a:ext cx="1224136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46910" y="5803263"/>
            <a:ext cx="808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консолидированный бюджет Кильмезского района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Основные понятия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бюджет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908720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83568" y="980728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Поступающие в бюджет денежные средства являются </a:t>
            </a:r>
            <a:r>
              <a:rPr lang="ru-RU" sz="1600" b="1" dirty="0" smtClean="0"/>
              <a:t>ДОХОДАМИ БЮДЖЕТА</a:t>
            </a:r>
            <a:endParaRPr lang="ru-RU" sz="1600" dirty="0"/>
          </a:p>
        </p:txBody>
      </p:sp>
      <p:sp>
        <p:nvSpPr>
          <p:cNvPr id="14" name="Стрелка вниз 13"/>
          <p:cNvSpPr/>
          <p:nvPr/>
        </p:nvSpPr>
        <p:spPr>
          <a:xfrm rot="2358155">
            <a:off x="797729" y="2167986"/>
            <a:ext cx="224269" cy="81065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149427">
            <a:off x="2569486" y="2011669"/>
            <a:ext cx="224269" cy="100627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1108180">
            <a:off x="1696615" y="2273740"/>
            <a:ext cx="224269" cy="65085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2996952"/>
            <a:ext cx="1296144" cy="3528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НАЛОГИ</a:t>
            </a:r>
            <a:r>
              <a:rPr lang="ru-RU" sz="1200" dirty="0" smtClean="0">
                <a:solidFill>
                  <a:schemeClr val="tx1"/>
                </a:solidFill>
              </a:rPr>
              <a:t> – часть доходов граждан и организаций, которые они обязаны заплатить государству </a:t>
            </a:r>
            <a:r>
              <a:rPr lang="ru-RU" sz="1000" dirty="0" smtClean="0">
                <a:solidFill>
                  <a:schemeClr val="tx1"/>
                </a:solidFill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5656" y="2996952"/>
            <a:ext cx="1152128" cy="3528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НЕНАЛОГОВЫЕ ДОХОДЫ </a:t>
            </a:r>
            <a:r>
              <a:rPr lang="ru-RU" sz="1050" dirty="0" smtClean="0">
                <a:solidFill>
                  <a:schemeClr val="tx1"/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2996952"/>
            <a:ext cx="1512168" cy="3528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БЕЗВОЗМЕЗД-НЫЕ ПОСТУПЛЕ-НИЯ </a:t>
            </a:r>
            <a:r>
              <a:rPr lang="ru-RU" sz="1200" dirty="0" smtClean="0">
                <a:solidFill>
                  <a:schemeClr val="tx1"/>
                </a:solidFill>
              </a:rPr>
              <a:t>– средства, которые поступают в бюджет безвозмездно </a:t>
            </a:r>
            <a:r>
              <a:rPr lang="ru-RU" sz="1000" dirty="0" smtClean="0">
                <a:solidFill>
                  <a:schemeClr val="tx1"/>
                </a:solidFill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44208" y="980728"/>
            <a:ext cx="20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Выплачиваемые из бюджета денежные средства называются </a:t>
            </a:r>
            <a:r>
              <a:rPr lang="ru-RU" sz="1600" b="1" dirty="0" smtClean="0"/>
              <a:t>РАСХОДАМИ БЮДЖЕТА</a:t>
            </a:r>
          </a:p>
        </p:txBody>
      </p:sp>
      <p:pic>
        <p:nvPicPr>
          <p:cNvPr id="26" name="Рисунок 25" descr="чинов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149080"/>
            <a:ext cx="648072" cy="64807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028384" y="4725144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на общегосударственные вопросы </a:t>
            </a:r>
            <a:endParaRPr lang="ru-RU" sz="1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516216" y="5877272"/>
            <a:ext cx="10081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на обслуживание муниципального долга</a:t>
            </a:r>
            <a:endParaRPr lang="ru-RU" sz="1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796136" y="3356992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на культуру, </a:t>
            </a:r>
            <a:r>
              <a:rPr lang="ru-RU" sz="1000" b="1" dirty="0" err="1" smtClean="0"/>
              <a:t>киномато-графию</a:t>
            </a:r>
            <a:endParaRPr lang="ru-RU" sz="1000" b="1" dirty="0"/>
          </a:p>
        </p:txBody>
      </p:sp>
      <p:pic>
        <p:nvPicPr>
          <p:cNvPr id="31" name="Рисунок 30" descr="культура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36912"/>
            <a:ext cx="720080" cy="79208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644008" y="4437112"/>
            <a:ext cx="7668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на образование</a:t>
            </a:r>
            <a:endParaRPr lang="ru-RU" sz="1000" b="1" dirty="0"/>
          </a:p>
        </p:txBody>
      </p:sp>
      <p:pic>
        <p:nvPicPr>
          <p:cNvPr id="33" name="Рисунок 32" descr="жкх 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636912"/>
            <a:ext cx="792088" cy="720080"/>
          </a:xfrm>
          <a:prstGeom prst="rect">
            <a:avLst/>
          </a:prstGeom>
        </p:spPr>
      </p:pic>
      <p:pic>
        <p:nvPicPr>
          <p:cNvPr id="34" name="Рисунок 33" descr="экологи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789040"/>
            <a:ext cx="864096" cy="792088"/>
          </a:xfrm>
          <a:prstGeom prst="rect">
            <a:avLst/>
          </a:prstGeom>
        </p:spPr>
      </p:pic>
      <p:pic>
        <p:nvPicPr>
          <p:cNvPr id="35" name="Рисунок 34" descr="школа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789040"/>
            <a:ext cx="792088" cy="72008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7596336" y="3284984"/>
            <a:ext cx="9361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на жилищно-коммунальное хозяйство</a:t>
            </a:r>
            <a:endParaRPr lang="ru-RU" sz="1000" b="1" dirty="0"/>
          </a:p>
        </p:txBody>
      </p:sp>
      <p:pic>
        <p:nvPicPr>
          <p:cNvPr id="37" name="Рисунок 36" descr="дороги 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733256"/>
            <a:ext cx="648072" cy="720080"/>
          </a:xfrm>
          <a:prstGeom prst="rect">
            <a:avLst/>
          </a:prstGeom>
        </p:spPr>
      </p:pic>
      <p:pic>
        <p:nvPicPr>
          <p:cNvPr id="38" name="Рисунок 37" descr="сельское хозяйство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2040" y="5517232"/>
            <a:ext cx="648072" cy="64807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4499992" y="6381328"/>
            <a:ext cx="1455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на национальную экономику </a:t>
            </a:r>
            <a:endParaRPr lang="ru-RU" sz="1000" b="1" dirty="0"/>
          </a:p>
        </p:txBody>
      </p:sp>
      <p:pic>
        <p:nvPicPr>
          <p:cNvPr id="40" name="Рисунок 39" descr="библиотекарь 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2492896"/>
            <a:ext cx="720080" cy="79208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732240" y="4509120"/>
            <a:ext cx="1008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на охрану </a:t>
            </a:r>
          </a:p>
          <a:p>
            <a:pPr algn="ctr"/>
            <a:r>
              <a:rPr lang="ru-RU" sz="1000" b="1" dirty="0" err="1" smtClean="0"/>
              <a:t>окружаю-щей</a:t>
            </a:r>
            <a:r>
              <a:rPr lang="ru-RU" sz="1000" b="1" dirty="0" smtClean="0"/>
              <a:t> среды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580112" y="4725144"/>
            <a:ext cx="9361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на </a:t>
            </a:r>
            <a:r>
              <a:rPr lang="ru-RU" sz="1000" b="1" dirty="0" err="1" smtClean="0"/>
              <a:t>физичес-кую</a:t>
            </a:r>
            <a:r>
              <a:rPr lang="ru-RU" sz="1000" b="1" dirty="0" smtClean="0"/>
              <a:t> культуру и спорт</a:t>
            </a:r>
            <a:endParaRPr lang="ru-RU" sz="1000" b="1" dirty="0"/>
          </a:p>
        </p:txBody>
      </p:sp>
      <p:pic>
        <p:nvPicPr>
          <p:cNvPr id="44" name="Рисунок 43" descr="деньги 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5445224"/>
            <a:ext cx="720080" cy="72008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524328" y="6021288"/>
            <a:ext cx="1619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на предоставление межбюджетных трансфертов общего характера бюджетам поселений</a:t>
            </a:r>
            <a:endParaRPr lang="ru-RU" sz="800" b="1" dirty="0"/>
          </a:p>
        </p:txBody>
      </p:sp>
      <p:pic>
        <p:nvPicPr>
          <p:cNvPr id="46" name="Рисунок 45" descr="спорт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52120" y="4077072"/>
            <a:ext cx="792088" cy="720080"/>
          </a:xfrm>
          <a:prstGeom prst="rect">
            <a:avLst/>
          </a:prstGeom>
        </p:spPr>
      </p:pic>
      <p:pic>
        <p:nvPicPr>
          <p:cNvPr id="47" name="Рисунок 46" descr="долг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5229200"/>
            <a:ext cx="79208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712" y="3255264"/>
            <a:ext cx="1493909" cy="298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6097" y="3251072"/>
            <a:ext cx="1584176" cy="2978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0198" y="3259456"/>
            <a:ext cx="1630274" cy="2982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35" y="3238496"/>
            <a:ext cx="1501937" cy="2991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" y="726948"/>
            <a:ext cx="8563356" cy="905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911097"/>
            <a:ext cx="792416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u-RU" sz="1600" spc="-10" dirty="0" smtClean="0">
                <a:latin typeface="Times New Roman"/>
                <a:cs typeface="Times New Roman"/>
              </a:rPr>
              <a:t>Проект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районного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я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ся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ерждае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ся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сро</a:t>
            </a:r>
            <a:r>
              <a:rPr sz="1600" spc="-90" dirty="0">
                <a:latin typeface="Times New Roman"/>
                <a:cs typeface="Times New Roman"/>
              </a:rPr>
              <a:t>к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-10" dirty="0">
                <a:latin typeface="Times New Roman"/>
                <a:cs typeface="Times New Roman"/>
              </a:rPr>
              <a:t> 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ри</a:t>
            </a:r>
            <a:r>
              <a:rPr sz="1600" spc="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г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—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чер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дн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й фи</a:t>
            </a:r>
            <a:r>
              <a:rPr sz="1600" spc="-2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ансовый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г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ановый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пери</a:t>
            </a:r>
            <a:r>
              <a:rPr sz="1600" spc="-50" dirty="0">
                <a:latin typeface="Times New Roman"/>
                <a:cs typeface="Times New Roman"/>
              </a:rPr>
              <a:t>о</a:t>
            </a:r>
            <a:r>
              <a:rPr sz="1600" spc="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5003" y="2016251"/>
            <a:ext cx="6789420" cy="937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82344" y="2321052"/>
            <a:ext cx="617855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Составление </a:t>
            </a:r>
            <a:r>
              <a:rPr lang="ru-RU" sz="18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проекта</a:t>
            </a:r>
            <a:r>
              <a:rPr sz="1800" b="1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районного</a:t>
            </a:r>
            <a:r>
              <a:rPr sz="18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8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8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8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осн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вывае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ся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3437889"/>
            <a:ext cx="1217464" cy="245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735" algn="ctr">
              <a:lnSpc>
                <a:spcPct val="100000"/>
              </a:lnSpc>
            </a:pPr>
            <a:r>
              <a:rPr sz="6600" b="1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6600" dirty="0">
              <a:latin typeface="Times New Roman"/>
              <a:cs typeface="Times New Roman"/>
            </a:endParaRPr>
          </a:p>
          <a:p>
            <a:pPr marL="12065" marR="6350" indent="1905" algn="ctr">
              <a:lnSpc>
                <a:spcPct val="100000"/>
              </a:lnSpc>
              <a:spcBef>
                <a:spcPts val="1725"/>
              </a:spcBef>
            </a:pP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11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етн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-10" dirty="0">
                <a:latin typeface="Times New Roman"/>
                <a:cs typeface="Times New Roman"/>
              </a:rPr>
              <a:t> п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ании Пр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зиден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Р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сси</a:t>
            </a:r>
            <a:r>
              <a:rPr sz="1600" spc="-15" dirty="0">
                <a:latin typeface="Times New Roman"/>
                <a:cs typeface="Times New Roman"/>
              </a:rPr>
              <a:t>й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9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ой Ф</a:t>
            </a:r>
            <a:r>
              <a:rPr sz="1600" spc="-4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де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ации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23728" y="3437888"/>
            <a:ext cx="1224136" cy="245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830" algn="ctr">
              <a:lnSpc>
                <a:spcPct val="100000"/>
              </a:lnSpc>
            </a:pPr>
            <a:r>
              <a:rPr sz="6600" b="1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6600" dirty="0">
              <a:latin typeface="Times New Roman"/>
              <a:cs typeface="Times New Roman"/>
            </a:endParaRPr>
          </a:p>
          <a:p>
            <a:pPr marL="12065" marR="6350" indent="635" algn="ctr">
              <a:lnSpc>
                <a:spcPct val="100000"/>
              </a:lnSpc>
              <a:spcBef>
                <a:spcPts val="1725"/>
              </a:spcBef>
            </a:pP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11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етн</a:t>
            </a:r>
            <a:r>
              <a:rPr sz="1600" spc="-45" dirty="0">
                <a:latin typeface="Times New Roman"/>
                <a:cs typeface="Times New Roman"/>
              </a:rPr>
              <a:t>о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-10" dirty="0">
                <a:latin typeface="Times New Roman"/>
                <a:cs typeface="Times New Roman"/>
              </a:rPr>
              <a:t> п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ании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Г</a:t>
            </a:r>
            <a:r>
              <a:rPr sz="1600" spc="-45" dirty="0">
                <a:latin typeface="Times New Roman"/>
                <a:cs typeface="Times New Roman"/>
              </a:rPr>
              <a:t>у</a:t>
            </a:r>
            <a:r>
              <a:rPr sz="1600" spc="-35" dirty="0">
                <a:latin typeface="Times New Roman"/>
                <a:cs typeface="Times New Roman"/>
              </a:rPr>
              <a:t>б</a:t>
            </a:r>
            <a:r>
              <a:rPr sz="1600" spc="-10" dirty="0">
                <a:latin typeface="Times New Roman"/>
                <a:cs typeface="Times New Roman"/>
              </a:rPr>
              <a:t>ерн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ора Ки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9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ой о</a:t>
            </a:r>
            <a:r>
              <a:rPr sz="1600" spc="-45" dirty="0">
                <a:latin typeface="Times New Roman"/>
                <a:cs typeface="Times New Roman"/>
              </a:rPr>
              <a:t>б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сти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08104" y="3378592"/>
            <a:ext cx="1440160" cy="2710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algn="ctr">
              <a:lnSpc>
                <a:spcPct val="100000"/>
              </a:lnSpc>
            </a:pPr>
            <a:r>
              <a:rPr lang="ru-RU" sz="6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sz="6600" dirty="0">
              <a:latin typeface="Times New Roman"/>
              <a:cs typeface="Times New Roman"/>
            </a:endParaRPr>
          </a:p>
          <a:p>
            <a:pPr marL="12700" marR="6350" indent="-1270" algn="ctr">
              <a:lnSpc>
                <a:spcPct val="100000"/>
              </a:lnSpc>
              <a:spcBef>
                <a:spcPts val="1725"/>
              </a:spcBef>
            </a:pPr>
            <a:r>
              <a:rPr lang="ru-RU" sz="1600" spc="-10" dirty="0" smtClean="0">
                <a:latin typeface="Times New Roman"/>
                <a:cs typeface="Times New Roman"/>
              </a:rPr>
              <a:t>Прогнозе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социально</a:t>
            </a:r>
            <a:r>
              <a:rPr sz="1600" spc="-5" dirty="0" smtClean="0">
                <a:latin typeface="Times New Roman"/>
                <a:cs typeface="Times New Roman"/>
              </a:rPr>
              <a:t>- </a:t>
            </a:r>
            <a:r>
              <a:rPr lang="ru-RU" sz="1600" spc="-10" dirty="0" smtClean="0">
                <a:latin typeface="Times New Roman"/>
                <a:cs typeface="Times New Roman"/>
              </a:rPr>
              <a:t>экономического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развития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Кильмезского района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36297" y="3439160"/>
            <a:ext cx="1496222" cy="2710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algn="ctr">
              <a:lnSpc>
                <a:spcPct val="100000"/>
              </a:lnSpc>
            </a:pPr>
            <a:r>
              <a:rPr lang="ru-RU" sz="6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sz="6600" dirty="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  <a:spcBef>
                <a:spcPts val="1725"/>
              </a:spcBef>
            </a:pPr>
            <a:r>
              <a:rPr lang="ru-RU" sz="1600" spc="-155" dirty="0" smtClean="0">
                <a:latin typeface="Times New Roman"/>
                <a:cs typeface="Times New Roman"/>
              </a:rPr>
              <a:t>Муниципальных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программах Кильмезского района Кировской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45" dirty="0">
                <a:latin typeface="Times New Roman"/>
                <a:cs typeface="Times New Roman"/>
              </a:rPr>
              <a:t>б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сти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79732" y="-10120"/>
            <a:ext cx="7931223" cy="527579"/>
          </a:xfrm>
          <a:prstGeom prst="rect">
            <a:avLst/>
          </a:prstGeom>
        </p:spPr>
        <p:txBody>
          <a:bodyPr vert="horz" wrap="square" lIns="0" tIns="217677" rIns="0" bIns="0" rtlCol="0">
            <a:spAutoFit/>
          </a:bodyPr>
          <a:lstStyle/>
          <a:p>
            <a:pPr marL="187325">
              <a:lnSpc>
                <a:spcPct val="10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</a:t>
            </a:r>
            <a:r>
              <a:rPr sz="2000" b="1" spc="-3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чем</a:t>
            </a:r>
            <a:r>
              <a:rPr sz="2000" b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основывается</a:t>
            </a:r>
            <a:r>
              <a:rPr sz="20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проект</a:t>
            </a:r>
            <a:r>
              <a:rPr sz="2000" b="1" spc="-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районного</a:t>
            </a:r>
            <a:r>
              <a:rPr sz="2000" b="1" spc="-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б</a:t>
            </a:r>
            <a:r>
              <a:rPr sz="2000" b="1" spc="-110" dirty="0">
                <a:solidFill>
                  <a:srgbClr val="0000FF"/>
                </a:solidFill>
                <a:latin typeface="Times New Roman"/>
                <a:cs typeface="Times New Roman"/>
              </a:rPr>
              <a:t>ю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</a:t>
            </a:r>
            <a:r>
              <a:rPr sz="20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ж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е</a:t>
            </a:r>
            <a:r>
              <a:rPr sz="2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т</a:t>
            </a:r>
            <a:r>
              <a:rPr sz="2000" b="1" spc="0" dirty="0">
                <a:solidFill>
                  <a:srgbClr val="0000FF"/>
                </a:solidFill>
                <a:latin typeface="Times New Roman"/>
                <a:cs typeface="Times New Roman"/>
              </a:rPr>
              <a:t>а?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3707904" y="3251072"/>
            <a:ext cx="1512168" cy="2978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 txBox="1"/>
          <p:nvPr/>
        </p:nvSpPr>
        <p:spPr>
          <a:xfrm>
            <a:off x="3851920" y="3429926"/>
            <a:ext cx="1224136" cy="2464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830" algn="ctr">
              <a:lnSpc>
                <a:spcPct val="100000"/>
              </a:lnSpc>
            </a:pPr>
            <a:r>
              <a:rPr lang="ru-RU" sz="6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lang="ru-RU" sz="6600" dirty="0">
              <a:latin typeface="Times New Roman"/>
              <a:cs typeface="Times New Roman"/>
            </a:endParaRPr>
          </a:p>
          <a:p>
            <a:pPr marL="12065" marR="6350" indent="635" algn="ctr">
              <a:lnSpc>
                <a:spcPct val="100000"/>
              </a:lnSpc>
              <a:spcBef>
                <a:spcPts val="1725"/>
              </a:spcBef>
            </a:pPr>
            <a:r>
              <a:rPr lang="ru-RU" sz="1600" spc="-10" dirty="0" smtClean="0">
                <a:latin typeface="Times New Roman"/>
                <a:cs typeface="Times New Roman"/>
              </a:rPr>
              <a:t>Бюджетном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latin typeface="Times New Roman"/>
                <a:cs typeface="Times New Roman"/>
              </a:rPr>
              <a:t>послании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lang="ru-RU" sz="1600" spc="-70" dirty="0" smtClean="0">
                <a:latin typeface="Times New Roman"/>
                <a:cs typeface="Times New Roman"/>
              </a:rPr>
              <a:t>Главы Кильмезского района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75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Основные понятия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3168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ДОХОДЫ &lt; РАСХОДЫ = ДЕФИЦИТ БЮДЖЕТА</a:t>
            </a:r>
          </a:p>
          <a:p>
            <a:pPr algn="ctr"/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НЕДОСТАЮЩИЕ СРЕДСТВА БЕРУТ В ДОЛГ ИЛИ ИЗ НАКОПЛЕНИЙ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196752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ДОХОДЫ &gt; РАСХОДЫ = ПРОФИЦИТ БЮДЖЕТА</a:t>
            </a:r>
          </a:p>
          <a:p>
            <a:pPr algn="ctr"/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ИЗЛИШКИ СРЕДСТВ  НАПРАВЛЯЮТ </a:t>
            </a:r>
          </a:p>
          <a:p>
            <a:pPr algn="ctr">
              <a:buNone/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НАКОПЛЕНИЯ (остатки средств бюджета)</a:t>
            </a:r>
            <a:endParaRPr lang="ru-RU" sz="2000" b="1" dirty="0"/>
          </a:p>
        </p:txBody>
      </p:sp>
      <p:pic>
        <p:nvPicPr>
          <p:cNvPr id="7" name="Рисунок 6" descr="весы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124744"/>
            <a:ext cx="280831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1" y="3861048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Проект бюджета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составляется на три года – очередной финансовый год и плановый период </a:t>
            </a:r>
            <a:r>
              <a:rPr lang="ru-RU" sz="2000" dirty="0" smtClean="0"/>
              <a:t>(например, на 2014 год и на плановый период 2015-2016 годов)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Очередной финансовый год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год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на который составляется проект бюджета </a:t>
            </a:r>
            <a:r>
              <a:rPr lang="ru-RU" sz="2000" dirty="0" smtClean="0"/>
              <a:t>(например, 2014 год)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Плановый период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– два года, следующих за очередным финансовым годом </a:t>
            </a:r>
            <a:r>
              <a:rPr lang="ru-RU" sz="2000" dirty="0" smtClean="0"/>
              <a:t>(например, 2015 и 2016 года)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Стадии бюджета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908720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1300</TotalTime>
  <Words>2001</Words>
  <Application>Microsoft Office PowerPoint</Application>
  <PresentationFormat>Экран (4:3)</PresentationFormat>
  <Paragraphs>413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Апекс</vt:lpstr>
      <vt:lpstr>Лист Microsoft Excel 97-2003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чем основывается проект районного бюджета?</vt:lpstr>
      <vt:lpstr>Презентация PowerPoint</vt:lpstr>
      <vt:lpstr>Презентация PowerPoint</vt:lpstr>
      <vt:lpstr>В каких единицах представляется бюджет?</vt:lpstr>
      <vt:lpstr>Презентация PowerPoint</vt:lpstr>
      <vt:lpstr>Презентация PowerPoint</vt:lpstr>
      <vt:lpstr>Как определяется баланс бюджета?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образование, млн.рублей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Mail</cp:lastModifiedBy>
  <cp:revision>180</cp:revision>
  <cp:lastPrinted>2013-11-22T07:16:11Z</cp:lastPrinted>
  <dcterms:created xsi:type="dcterms:W3CDTF">2013-11-12T07:49:12Z</dcterms:created>
  <dcterms:modified xsi:type="dcterms:W3CDTF">2013-11-22T07:35:59Z</dcterms:modified>
</cp:coreProperties>
</file>